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337" r:id="rId3"/>
    <p:sldId id="339" r:id="rId4"/>
    <p:sldId id="380" r:id="rId5"/>
    <p:sldId id="381" r:id="rId6"/>
    <p:sldId id="340" r:id="rId7"/>
    <p:sldId id="382" r:id="rId8"/>
    <p:sldId id="383" r:id="rId9"/>
    <p:sldId id="384" r:id="rId10"/>
    <p:sldId id="385" r:id="rId11"/>
    <p:sldId id="386" r:id="rId12"/>
    <p:sldId id="387" r:id="rId13"/>
    <p:sldId id="388" r:id="rId14"/>
    <p:sldId id="389" r:id="rId15"/>
    <p:sldId id="390" r:id="rId16"/>
    <p:sldId id="391" r:id="rId17"/>
    <p:sldId id="392" r:id="rId18"/>
    <p:sldId id="394" r:id="rId19"/>
    <p:sldId id="393" r:id="rId20"/>
    <p:sldId id="395" r:id="rId21"/>
    <p:sldId id="396" r:id="rId22"/>
    <p:sldId id="397" r:id="rId23"/>
    <p:sldId id="398" r:id="rId24"/>
    <p:sldId id="399" r:id="rId25"/>
    <p:sldId id="400" r:id="rId26"/>
    <p:sldId id="401" r:id="rId27"/>
    <p:sldId id="402" r:id="rId28"/>
    <p:sldId id="403" r:id="rId29"/>
    <p:sldId id="404" r:id="rId30"/>
    <p:sldId id="405" r:id="rId31"/>
    <p:sldId id="418" r:id="rId32"/>
    <p:sldId id="406" r:id="rId33"/>
    <p:sldId id="407" r:id="rId34"/>
    <p:sldId id="409" r:id="rId35"/>
    <p:sldId id="408" r:id="rId36"/>
    <p:sldId id="410" r:id="rId37"/>
    <p:sldId id="411" r:id="rId38"/>
    <p:sldId id="415" r:id="rId39"/>
    <p:sldId id="412" r:id="rId40"/>
    <p:sldId id="413" r:id="rId41"/>
    <p:sldId id="373" r:id="rId42"/>
    <p:sldId id="416" r:id="rId43"/>
    <p:sldId id="417" r:id="rId44"/>
  </p:sldIdLst>
  <p:sldSz cx="9144000" cy="6858000" type="screen4x3"/>
  <p:notesSz cx="9928225" cy="6797675"/>
  <p:embeddedFontLst>
    <p:embeddedFont>
      <p:font typeface="Tahoma" panose="020B0604030504040204" pitchFamily="34" charset="0"/>
      <p:regular r:id="rId47"/>
      <p:bold r:id="rId48"/>
    </p:embeddedFont>
    <p:embeddedFont>
      <p:font typeface="Trebuchet MS" panose="020B0603020202020204" pitchFamily="34" charset="0"/>
      <p:regular r:id="rId49"/>
      <p:bold r:id="rId50"/>
      <p:italic r:id="rId51"/>
      <p:boldItalic r:id="rId52"/>
    </p:embeddedFont>
    <p:embeddedFont>
      <p:font typeface="Verdana" panose="020B0604030504040204" pitchFamily="34" charset="0"/>
      <p:regular r:id="rId53"/>
      <p:bold r:id="rId54"/>
      <p:italic r:id="rId55"/>
      <p:boldItalic r:id="rId56"/>
    </p:embeddedFont>
    <p:embeddedFont>
      <p:font typeface="맑은 고딕" panose="020B0503020000020004" pitchFamily="50" charset="-127"/>
      <p:regular r:id="rId57"/>
      <p:bold r:id="rId58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2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99"/>
    <a:srgbClr val="20FC54"/>
    <a:srgbClr val="95C03B"/>
    <a:srgbClr val="FF9933"/>
    <a:srgbClr val="F80CCB"/>
    <a:srgbClr val="9999FF"/>
    <a:srgbClr val="FF9966"/>
    <a:srgbClr val="000000"/>
    <a:srgbClr val="4F81BD"/>
    <a:srgbClr val="3E17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70" autoAdjust="0"/>
  </p:normalViewPr>
  <p:slideViewPr>
    <p:cSldViewPr>
      <p:cViewPr varScale="1">
        <p:scale>
          <a:sx n="120" d="100"/>
          <a:sy n="120" d="100"/>
        </p:scale>
        <p:origin x="138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08" d="100"/>
          <a:sy n="108" d="100"/>
        </p:scale>
        <p:origin x="-1548" y="-84"/>
      </p:cViewPr>
      <p:guideLst>
        <p:guide orient="horz" pos="2142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FAE676C-0945-4B95-AD70-24F383F07299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6DC3639B-8C59-4680-A9E5-0406514FCD9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96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7"/>
            <a:ext cx="4302337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2FE8B581-1ECF-4080-BC3D-1B7BF96F86B0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691" tIns="44846" rIns="89691" bIns="44846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3456" y="3229097"/>
            <a:ext cx="7941317" cy="3058557"/>
          </a:xfrm>
          <a:prstGeom prst="rect">
            <a:avLst/>
          </a:prstGeom>
        </p:spPr>
        <p:txBody>
          <a:bodyPr vert="horz" lIns="89691" tIns="44846" rIns="89691" bIns="44846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08"/>
            <a:ext cx="4302337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C41D889-39F3-496C-BB77-49367C449FC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4186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3786190"/>
            <a:ext cx="8286776" cy="1806"/>
          </a:xfrm>
          <a:prstGeom prst="line">
            <a:avLst/>
          </a:prstGeom>
          <a:ln w="635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00034" y="2173289"/>
            <a:ext cx="7772400" cy="1470025"/>
          </a:xfr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57400" y="3886200"/>
            <a:ext cx="6400800" cy="1752600"/>
          </a:xfrm>
        </p:spPr>
        <p:txBody>
          <a:bodyPr/>
          <a:lstStyle>
            <a:lvl1pPr marL="0" indent="0" algn="r">
              <a:buNone/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08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258B4-4556-4743-8BB4-F3DDAFBCC6A2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7C083-6021-4A18-BB57-516FAD20747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37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771B1D-33B1-4F60-A372-385B0C3D94EA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2C23C-992A-4855-B34D-467B3E6F3E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25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8161023" y="6597650"/>
            <a:ext cx="98456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DA25A288-E1E7-4B60-90C9-11FA9CB529DC}" type="datetime5">
              <a:rPr kumimoji="0" lang="ko-KR" altLang="en-US" sz="800" b="0" smtClean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2020/11/5</a:t>
            </a:fld>
            <a:r>
              <a:rPr kumimoji="0" lang="en-US" altLang="ko-KR" sz="800" b="0" dirty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 | # </a:t>
            </a:r>
            <a:fld id="{FE55D486-DB05-45A4-AFC6-B045B7ADCE1D}" type="slidenum">
              <a:rPr kumimoji="0"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맑은 고딕" pitchFamily="50" charset="-127"/>
                <a:cs typeface="Tahoma" pitchFamily="34" charset="0"/>
              </a:rPr>
              <a:pPr algn="r">
                <a:defRPr/>
              </a:pPr>
              <a:t>‹#›</a:t>
            </a:fld>
            <a:endParaRPr kumimoji="0" lang="en-US" altLang="ko-KR" sz="800" b="0" dirty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맑은 고딕" pitchFamily="50" charset="-127"/>
              <a:cs typeface="Tahoma" pitchFamily="34" charset="0"/>
            </a:endParaRPr>
          </a:p>
        </p:txBody>
      </p:sp>
      <p:cxnSp>
        <p:nvCxnSpPr>
          <p:cNvPr id="7" name="직선 연결선 10"/>
          <p:cNvCxnSpPr/>
          <p:nvPr userDrawn="1"/>
        </p:nvCxnSpPr>
        <p:spPr>
          <a:xfrm>
            <a:off x="0" y="1141178"/>
            <a:ext cx="8286776" cy="1806"/>
          </a:xfrm>
          <a:prstGeom prst="line">
            <a:avLst/>
          </a:prstGeom>
          <a:ln w="381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11"/>
          <p:cNvCxnSpPr/>
          <p:nvPr userDrawn="1"/>
        </p:nvCxnSpPr>
        <p:spPr>
          <a:xfrm>
            <a:off x="0" y="6553994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490" y="203200"/>
            <a:ext cx="8229600" cy="796908"/>
          </a:xfrm>
        </p:spPr>
        <p:txBody>
          <a:bodyPr>
            <a:normAutofit/>
          </a:bodyPr>
          <a:lstStyle>
            <a:lvl1pPr algn="l">
              <a:defRPr sz="3600" b="1" i="0" baseline="0">
                <a:solidFill>
                  <a:schemeClr val="accent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i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i="0" baseline="0">
                <a:solidFill>
                  <a:schemeClr val="bg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i="0" baseline="0">
                <a:solidFill>
                  <a:schemeClr val="accent3">
                    <a:lumMod val="7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i="0" baseline="0">
                <a:solidFill>
                  <a:schemeClr val="accent6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8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5856288"/>
            <a:ext cx="7215188" cy="1587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7215188" y="5856288"/>
            <a:ext cx="1071562" cy="1587"/>
          </a:xfrm>
          <a:prstGeom prst="line">
            <a:avLst/>
          </a:prstGeom>
          <a:ln w="635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3B66186-C345-40F3-B0E6-ED807A3E68A9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D3BFDCA-C708-4CB5-B499-82A723B533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D0440-DE04-4EFC-9EDB-64F0C3179711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8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4B269-25C7-4ECB-A861-F2B1C1C088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05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9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6DBFD-B376-4BE0-A089-6777551E6716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10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1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EC578-D208-41DB-AC4F-421BA7F5EA0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76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5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A07C0-847B-4FDF-8686-86A04F0BD0BF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A6173A-9E67-4F10-A90E-D0F56B8635A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25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C0F10-796F-4B6C-B332-92E6A0F1927D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E85E45-124B-41DA-95C5-DE6D4046DC8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51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F7CDF-9DBC-491F-940F-B93966F8AD7A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2FD05-D9F9-469B-916C-348062B937C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0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2C488D-AA92-4D0B-BACE-8B22F117F6AD}" type="datetimeFigureOut">
              <a:rPr lang="ko-KR" altLang="en-US"/>
              <a:pPr>
                <a:defRPr/>
              </a:pPr>
              <a:t>2020-11-05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A7B2EA-9BDC-41EC-822E-3ED1EEF8E2C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6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99CAD28-8B58-4583-9FE9-A49F51CFB58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3257550" cy="365125"/>
          </a:xfrm>
          <a:prstGeom prst="rect">
            <a:avLst/>
          </a:prstGeom>
        </p:spPr>
        <p:txBody>
          <a:bodyPr anchor="ctr" anchorCtr="0"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6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953735"/>
        </a:buClr>
        <a:buFont typeface="Arial" charset="0"/>
        <a:buChar char="•"/>
        <a:defRPr sz="2800" b="1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pitchFamily="2" charset="2"/>
        <a:buChar char="§"/>
        <a:defRPr sz="24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_production\06_dart_game\bamsongi_shoot_1.mp4" TargetMode="External"/><Relationship Id="rId1" Type="http://schemas.microsoft.com/office/2007/relationships/media" Target="file:///D:\clouds\Dropbox\lectures\2_game_production\06_dart_game\bamsongi_shoot_1.mp4" TargetMode="External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file:///D:\clouds\Dropbox\lectures\2_game_production\06_dart_game\bamsongi_particle_1.mp4" TargetMode="External"/><Relationship Id="rId1" Type="http://schemas.openxmlformats.org/officeDocument/2006/relationships/video" Target="NULL" TargetMode="External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file:///D:\clouds\Dropbox\lectures\2_game_production\06_dart_game\bamsongi_particle_2.mp4" TargetMode="External"/><Relationship Id="rId1" Type="http://schemas.openxmlformats.org/officeDocument/2006/relationships/video" Target="NULL" TargetMode="Externa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_production\06_dart_game\bamsongi_shoot_2.mp4" TargetMode="External"/><Relationship Id="rId1" Type="http://schemas.microsoft.com/office/2007/relationships/media" Target="file:///D:\clouds\Dropbox\lectures\2_game_production\06_dart_game\bamsongi_shoot_2.mp4" TargetMode="External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_production\06_dart_game\final_result.mp4" TargetMode="External"/><Relationship Id="rId1" Type="http://schemas.microsoft.com/office/2007/relationships/media" Target="file:///D:\clouds\Dropbox\lectures\2_game_production\06_dart_game\final_result.mp4" TargetMode="External"/><Relationship Id="rId4" Type="http://schemas.openxmlformats.org/officeDocument/2006/relationships/image" Target="../media/image5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차원 다트 게임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 정</a:t>
            </a:r>
          </a:p>
        </p:txBody>
      </p:sp>
    </p:spTree>
    <p:extLst>
      <p:ext uri="{BB962C8B-B14F-4D97-AF65-F5344CB8AC3E}">
        <p14:creationId xmlns:p14="http://schemas.microsoft.com/office/powerpoint/2010/main" val="3201403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24C8BB-024D-46A4-A568-5A090835F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실제 사용할 </a:t>
            </a:r>
            <a:r>
              <a:rPr lang="en-US" altLang="ko-KR" dirty="0"/>
              <a:t>Terrain </a:t>
            </a:r>
            <a:r>
              <a:rPr lang="ko-KR" altLang="en-US" dirty="0"/>
              <a:t>제작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68A991-8BDC-4909-94B7-09CA3EBD7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Brush Size(100), Opacity(20)</a:t>
            </a:r>
          </a:p>
          <a:p>
            <a:r>
              <a:rPr lang="en-US" altLang="ko-KR" dirty="0">
                <a:solidFill>
                  <a:srgbClr val="C00000"/>
                </a:solidFill>
              </a:rPr>
              <a:t>+Z </a:t>
            </a:r>
            <a:r>
              <a:rPr lang="ko-KR" altLang="en-US" dirty="0">
                <a:solidFill>
                  <a:srgbClr val="C00000"/>
                </a:solidFill>
              </a:rPr>
              <a:t>축에 가까운 면</a:t>
            </a:r>
            <a:r>
              <a:rPr lang="ko-KR" altLang="en-US" dirty="0"/>
              <a:t>에 산맥 모양으로 변형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D09165-FDC5-4D8C-9333-F322E8B16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2435369"/>
            <a:ext cx="6768752" cy="3963154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CE1CAD51-1B68-4EA0-B85B-E74F4DBA50EB}"/>
              </a:ext>
            </a:extLst>
          </p:cNvPr>
          <p:cNvSpPr/>
          <p:nvPr/>
        </p:nvSpPr>
        <p:spPr>
          <a:xfrm rot="20895303">
            <a:off x="5200155" y="3705308"/>
            <a:ext cx="938253" cy="2488758"/>
          </a:xfrm>
          <a:prstGeom prst="ellipse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201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0A044A-4F79-459D-8FAF-96369AAA7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Terrain </a:t>
            </a:r>
            <a:r>
              <a:rPr lang="ko-KR" altLang="en-US" dirty="0"/>
              <a:t>디테일 준비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4FCF91-9243-42C0-981A-3F59FE3D1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ym typeface="Wingdings" panose="05000000000000000000" pitchFamily="2" charset="2"/>
              </a:rPr>
              <a:t>Asset Store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‘Standard Assets’ </a:t>
            </a:r>
            <a:r>
              <a:rPr lang="ko-KR" altLang="en-US" dirty="0">
                <a:sym typeface="Wingdings" panose="05000000000000000000" pitchFamily="2" charset="2"/>
              </a:rPr>
              <a:t>검색하여 </a:t>
            </a:r>
            <a:r>
              <a:rPr lang="en-US" altLang="ko-KR" dirty="0">
                <a:sym typeface="Wingdings" panose="05000000000000000000" pitchFamily="2" charset="2"/>
              </a:rPr>
              <a:t>Import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Broadleaf</a:t>
            </a:r>
          </a:p>
          <a:p>
            <a:pPr lvl="1"/>
            <a:r>
              <a:rPr lang="ko-KR" altLang="en-US" dirty="0">
                <a:sym typeface="Wingdings" panose="05000000000000000000" pitchFamily="2" charset="2"/>
              </a:rPr>
              <a:t>풀이나 나무 기본 모델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 err="1">
                <a:sym typeface="Wingdings" panose="05000000000000000000" pitchFamily="2" charset="2"/>
              </a:rPr>
              <a:t>SurfaceTextures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ko-KR" altLang="en-US" dirty="0">
                <a:sym typeface="Wingdings" panose="05000000000000000000" pitchFamily="2" charset="2"/>
              </a:rPr>
              <a:t>풀과 바위 등의 재질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E04DB5C-8C27-4307-ACD1-CAB16A11B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72" y="2382975"/>
            <a:ext cx="3766849" cy="409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695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27CE2-C1E2-4772-90E9-F996653D5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Terrain</a:t>
            </a:r>
            <a:r>
              <a:rPr lang="ko-KR" altLang="en-US" dirty="0"/>
              <a:t>에 풀 재질 입히기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8B861B-D561-463F-A531-0EDD1EB77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2B9FB81-78AE-4908-BABA-646570E70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340768"/>
            <a:ext cx="5143500" cy="3286125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0FED165E-B6C9-45BB-8589-62357E87175E}"/>
              </a:ext>
            </a:extLst>
          </p:cNvPr>
          <p:cNvGrpSpPr/>
          <p:nvPr/>
        </p:nvGrpSpPr>
        <p:grpSpPr>
          <a:xfrm>
            <a:off x="690545" y="1340768"/>
            <a:ext cx="5162550" cy="2209800"/>
            <a:chOff x="2007227" y="1340768"/>
            <a:chExt cx="5162550" cy="2209800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B17AEBF2-60D7-4F78-B0EB-6F37EC67AF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7227" y="1340768"/>
              <a:ext cx="5162550" cy="2209800"/>
            </a:xfrm>
            <a:prstGeom prst="rect">
              <a:avLst/>
            </a:prstGeom>
          </p:spPr>
        </p:pic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F92C849-7985-4D51-9630-BA1526C79249}"/>
                </a:ext>
              </a:extLst>
            </p:cNvPr>
            <p:cNvSpPr/>
            <p:nvPr/>
          </p:nvSpPr>
          <p:spPr>
            <a:xfrm>
              <a:off x="5780598" y="3323645"/>
              <a:ext cx="1343771" cy="182880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F0DFBA77-FBD1-4B20-AD36-788E01C3E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176" y="1340768"/>
            <a:ext cx="1905000" cy="348615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E3023F14-C818-44A4-8CAA-7563D8D6F5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072" y="1340768"/>
            <a:ext cx="5143500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735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BAC03C-9259-40C2-98EC-B0BA047CF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Terrain </a:t>
            </a:r>
            <a:r>
              <a:rPr lang="ko-KR" altLang="en-US" dirty="0"/>
              <a:t>중간 결과 </a:t>
            </a:r>
            <a:r>
              <a:rPr lang="en-US" altLang="ko-KR" dirty="0"/>
              <a:t>#1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C8F8E-4033-4E17-98F7-D1CF87F82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636ADFE-166E-4790-857A-482DE4925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936144"/>
            <a:ext cx="8928992" cy="384296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926494F-FCD6-4519-B2FA-D338E1572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804935"/>
            <a:ext cx="8928992" cy="410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529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F9F27-BA55-4507-8439-8E8C63A20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Terrain</a:t>
            </a:r>
            <a:r>
              <a:rPr lang="ko-KR" altLang="en-US" dirty="0"/>
              <a:t>에 바위 재질 입히기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FB93B5-25EE-445C-A02B-6C5F9D2D8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3"/>
            <a:endParaRPr lang="en-US" altLang="ko-KR" dirty="0"/>
          </a:p>
          <a:p>
            <a:pPr lvl="1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두 번째로 선택된 재질</a:t>
            </a:r>
            <a:endParaRPr lang="en-US" altLang="ko-KR" dirty="0"/>
          </a:p>
          <a:p>
            <a:pPr lvl="1"/>
            <a:r>
              <a:rPr lang="en-US" altLang="ko-KR" dirty="0"/>
              <a:t>Terrain</a:t>
            </a:r>
            <a:r>
              <a:rPr lang="ko-KR" altLang="en-US" dirty="0"/>
              <a:t>을 채우지 않음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Brush Size(60), Target Strength(1)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BC1C1D9-FC28-4256-A074-0D61E25D0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196752"/>
            <a:ext cx="5153025" cy="33718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FA6E15D-13EE-4605-9074-1964A15C0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104" y="1196752"/>
            <a:ext cx="1905000" cy="3486150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BBEBAAF6-95A0-4869-B6B0-EBF140706288}"/>
              </a:ext>
            </a:extLst>
          </p:cNvPr>
          <p:cNvGrpSpPr/>
          <p:nvPr/>
        </p:nvGrpSpPr>
        <p:grpSpPr>
          <a:xfrm>
            <a:off x="179512" y="1196752"/>
            <a:ext cx="5153025" cy="2905125"/>
            <a:chOff x="179512" y="1196752"/>
            <a:chExt cx="5153025" cy="2905125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5150CEDF-F915-42E2-AA91-D660F7727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9512" y="1196752"/>
              <a:ext cx="5153025" cy="2905125"/>
            </a:xfrm>
            <a:prstGeom prst="rect">
              <a:avLst/>
            </a:prstGeom>
          </p:spPr>
        </p:pic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A047424C-B8B9-4A86-AE7D-0B3A47CCADFF}"/>
                </a:ext>
              </a:extLst>
            </p:cNvPr>
            <p:cNvSpPr/>
            <p:nvPr/>
          </p:nvSpPr>
          <p:spPr>
            <a:xfrm>
              <a:off x="1192696" y="3236181"/>
              <a:ext cx="811033" cy="803082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BD88B16-1872-4B4D-873B-EC8EEF5D61B7}"/>
                </a:ext>
              </a:extLst>
            </p:cNvPr>
            <p:cNvSpPr txBox="1"/>
            <p:nvPr/>
          </p:nvSpPr>
          <p:spPr>
            <a:xfrm>
              <a:off x="2003729" y="3506917"/>
              <a:ext cx="1074333" cy="261610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ko-KR" altLang="en-US" sz="1100" b="1">
                  <a:solidFill>
                    <a:srgbClr val="C00000"/>
                  </a:solidFill>
                  <a:latin typeface="Trebuchet MS" panose="020B0603020202020204" pitchFamily="34" charset="0"/>
                  <a:ea typeface="맑은 고딕" panose="020B0503020000020004" pitchFamily="50" charset="-127"/>
                </a:rPr>
                <a:t>클릭해서 선택</a:t>
              </a:r>
              <a:endParaRPr lang="ko-KR" altLang="en-US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8708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361419-6795-4215-B09F-9A85B7CB0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Terrain </a:t>
            </a:r>
            <a:r>
              <a:rPr lang="ko-KR" altLang="en-US" dirty="0"/>
              <a:t>중간 결과 </a:t>
            </a:r>
            <a:r>
              <a:rPr lang="en-US" altLang="ko-KR" dirty="0"/>
              <a:t>#2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DCA2F4-C2E1-49B3-96EF-F2C2FC310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8CEDE6-1529-47F8-B8BA-9A83905DF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853878"/>
            <a:ext cx="8928992" cy="400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397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92E0F8C-C462-4223-9693-0772CE451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420888"/>
            <a:ext cx="8928992" cy="385172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6D4B577-E549-476E-B735-FDB7CEBCB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카메라 위치 조절하기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5F66D1-45F9-46B7-B764-081FA8E29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Position: (0, 5, -10)</a:t>
            </a:r>
          </a:p>
          <a:p>
            <a:pPr lvl="1"/>
            <a:r>
              <a:rPr lang="ko-KR" altLang="en-US" dirty="0"/>
              <a:t>카메라와 바닥면의 거리가 달라져서 </a:t>
            </a:r>
            <a:r>
              <a:rPr lang="ko-KR" altLang="en-US" dirty="0" err="1"/>
              <a:t>텍스쳐</a:t>
            </a:r>
            <a:r>
              <a:rPr lang="ko-KR" altLang="en-US" dirty="0"/>
              <a:t> 매핑이 변화됨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E856959-B192-4F92-9FBA-03E621979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2420888"/>
            <a:ext cx="8928992" cy="384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07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B355F5-5DC8-4B27-87CC-F364E36D2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지면에 나무 심기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6B6B59-943B-4953-8DDA-3E9F01B2C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Brush Size: 30</a:t>
            </a:r>
          </a:p>
          <a:p>
            <a:r>
              <a:rPr lang="en-US" altLang="ko-KR" dirty="0"/>
              <a:t>Tree Density: 50</a:t>
            </a:r>
            <a:endParaRPr lang="ko-KR" altLang="en-US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61DD6EF-AC42-4AB8-9F4B-71D6A0DA985B}"/>
              </a:ext>
            </a:extLst>
          </p:cNvPr>
          <p:cNvGrpSpPr/>
          <p:nvPr/>
        </p:nvGrpSpPr>
        <p:grpSpPr>
          <a:xfrm>
            <a:off x="115090" y="1236712"/>
            <a:ext cx="4947510" cy="1857334"/>
            <a:chOff x="179512" y="1236711"/>
            <a:chExt cx="5143500" cy="199072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F9D57071-5EEB-4242-8534-B529CF7DD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512" y="1236711"/>
              <a:ext cx="5143500" cy="1990725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BCE856C1-4BD3-490B-B601-E06E8872F3AA}"/>
                </a:ext>
              </a:extLst>
            </p:cNvPr>
            <p:cNvSpPr/>
            <p:nvPr/>
          </p:nvSpPr>
          <p:spPr>
            <a:xfrm>
              <a:off x="3872285" y="2997642"/>
              <a:ext cx="866692" cy="182880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7A4A672A-3759-4C0E-9AA9-06FC90154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5" y="1236712"/>
            <a:ext cx="4974996" cy="193319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6EA078A-C271-4342-8658-A85B190618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5207"/>
          <a:stretch/>
        </p:blipFill>
        <p:spPr>
          <a:xfrm>
            <a:off x="5371674" y="1236711"/>
            <a:ext cx="3664822" cy="1112169"/>
          </a:xfrm>
          <a:prstGeom prst="rect">
            <a:avLst/>
          </a:prstGeom>
        </p:spPr>
      </p:pic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A617815-2B4D-4FD8-84E5-28A5FB016663}"/>
              </a:ext>
            </a:extLst>
          </p:cNvPr>
          <p:cNvSpPr/>
          <p:nvPr/>
        </p:nvSpPr>
        <p:spPr>
          <a:xfrm>
            <a:off x="8841850" y="1749287"/>
            <a:ext cx="143124" cy="151075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9F6E19E9-32F7-430A-8D02-B7DC73D45E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7374" y="2540904"/>
            <a:ext cx="1905000" cy="3486150"/>
          </a:xfrm>
          <a:prstGeom prst="rect">
            <a:avLst/>
          </a:prstGeom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1ADE2F1C-D863-471D-B183-C8980F722EB0}"/>
              </a:ext>
            </a:extLst>
          </p:cNvPr>
          <p:cNvGrpSpPr/>
          <p:nvPr/>
        </p:nvGrpSpPr>
        <p:grpSpPr>
          <a:xfrm>
            <a:off x="5367374" y="1236710"/>
            <a:ext cx="3657600" cy="2478024"/>
            <a:chOff x="5367374" y="1236710"/>
            <a:chExt cx="3657600" cy="2478024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1FEDEBE3-3DF4-40FF-A0D6-CE848A4A32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67374" y="1236710"/>
              <a:ext cx="3657600" cy="2478024"/>
            </a:xfrm>
            <a:prstGeom prst="rect">
              <a:avLst/>
            </a:prstGeom>
          </p:spPr>
        </p:pic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1A251448-4CBF-4BB3-B6F0-A6F8CBF38973}"/>
                </a:ext>
              </a:extLst>
            </p:cNvPr>
            <p:cNvSpPr/>
            <p:nvPr/>
          </p:nvSpPr>
          <p:spPr>
            <a:xfrm>
              <a:off x="8102379" y="3474720"/>
              <a:ext cx="882595" cy="143123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74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1875C5-9038-495A-B8DA-B4FDF8C65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[Place Trees] Brush </a:t>
            </a:r>
            <a:r>
              <a:rPr lang="ko-KR" altLang="en-US" dirty="0"/>
              <a:t>설정 옵션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FE5CEE-DF63-45E7-BE9D-39D5D4925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Brush Size</a:t>
            </a:r>
          </a:p>
          <a:p>
            <a:pPr lvl="1"/>
            <a:r>
              <a:rPr lang="ko-KR" altLang="en-US" dirty="0"/>
              <a:t>브러시 굵기</a:t>
            </a:r>
            <a:endParaRPr lang="en-US" altLang="ko-KR" dirty="0"/>
          </a:p>
          <a:p>
            <a:r>
              <a:rPr lang="en-US" altLang="ko-KR" dirty="0"/>
              <a:t>Tree Density</a:t>
            </a:r>
          </a:p>
          <a:p>
            <a:pPr lvl="1"/>
            <a:r>
              <a:rPr lang="ko-KR" altLang="en-US" dirty="0"/>
              <a:t>브러시를 드래그 할 때 나무가 조밀하게 심어지는 정도</a:t>
            </a:r>
            <a:endParaRPr lang="en-US" altLang="ko-KR" dirty="0"/>
          </a:p>
          <a:p>
            <a:r>
              <a:rPr lang="en-US" altLang="ko-KR" dirty="0"/>
              <a:t>Tree Height</a:t>
            </a:r>
          </a:p>
          <a:p>
            <a:pPr lvl="1"/>
            <a:r>
              <a:rPr lang="ko-KR" altLang="en-US" dirty="0"/>
              <a:t>심어지는</a:t>
            </a:r>
            <a:r>
              <a:rPr lang="en-US" altLang="ko-KR" dirty="0"/>
              <a:t> </a:t>
            </a:r>
            <a:r>
              <a:rPr lang="ko-KR" altLang="en-US" dirty="0"/>
              <a:t>나무의 높이</a:t>
            </a:r>
            <a:endParaRPr lang="en-US" altLang="ko-KR" dirty="0"/>
          </a:p>
          <a:p>
            <a:pPr lvl="1"/>
            <a:r>
              <a:rPr lang="en-US" altLang="ko-KR" dirty="0"/>
              <a:t>Random?: </a:t>
            </a:r>
            <a:r>
              <a:rPr lang="ko-KR" altLang="en-US" dirty="0"/>
              <a:t>주어진 범위 내에서 무작위 크기의 나무</a:t>
            </a:r>
            <a:endParaRPr lang="en-US" altLang="ko-KR" dirty="0"/>
          </a:p>
          <a:p>
            <a:r>
              <a:rPr lang="en-US" altLang="ko-KR" dirty="0"/>
              <a:t>Lock Width to Height</a:t>
            </a:r>
          </a:p>
          <a:p>
            <a:pPr lvl="1"/>
            <a:r>
              <a:rPr lang="ko-KR" altLang="en-US" dirty="0"/>
              <a:t>나무의 너비와 높이 비율을 항상 유지</a:t>
            </a:r>
            <a:endParaRPr lang="en-US" altLang="ko-KR" dirty="0"/>
          </a:p>
          <a:p>
            <a:r>
              <a:rPr lang="en-US" altLang="ko-KR" dirty="0"/>
              <a:t>Random Tree Rotation</a:t>
            </a:r>
          </a:p>
          <a:p>
            <a:pPr lvl="1"/>
            <a:r>
              <a:rPr lang="ko-KR" altLang="en-US" dirty="0"/>
              <a:t>무작위 방향으로 나무를 회전</a:t>
            </a:r>
          </a:p>
        </p:txBody>
      </p:sp>
    </p:spTree>
    <p:extLst>
      <p:ext uri="{BB962C8B-B14F-4D97-AF65-F5344CB8AC3E}">
        <p14:creationId xmlns:p14="http://schemas.microsoft.com/office/powerpoint/2010/main" val="4038434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FC912-5C0A-4374-BBAB-36E06DA1D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Terrain </a:t>
            </a:r>
            <a:r>
              <a:rPr lang="ko-KR" altLang="en-US" dirty="0"/>
              <a:t>중간 결과 </a:t>
            </a:r>
            <a:r>
              <a:rPr lang="en-US" altLang="ko-KR" dirty="0"/>
              <a:t>#3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72059E-557E-4F7F-B2F9-DFE280230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1C2E9D-7373-47E3-BEE1-DCE6BBE14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240" y="968002"/>
            <a:ext cx="5915520" cy="5701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48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게임의 목표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Terrain</a:t>
            </a:r>
            <a:r>
              <a:rPr lang="ko-KR" altLang="en-US" dirty="0"/>
              <a:t> 구성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밤송이</a:t>
            </a:r>
            <a:r>
              <a:rPr lang="en-US" altLang="ko-KR" dirty="0"/>
              <a:t> </a:t>
            </a:r>
            <a:r>
              <a:rPr lang="ko-KR" altLang="en-US" dirty="0"/>
              <a:t>날리기</a:t>
            </a:r>
          </a:p>
        </p:txBody>
      </p:sp>
    </p:spTree>
    <p:extLst>
      <p:ext uri="{BB962C8B-B14F-4D97-AF65-F5344CB8AC3E}">
        <p14:creationId xmlns:p14="http://schemas.microsoft.com/office/powerpoint/2010/main" val="2592359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E71AFEA-2386-4736-B6B5-7DF48B5D7B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밤송이 날리기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12565AF1-1363-4330-9D02-7F312D46BC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1345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2194E3-9787-4F11-9F51-0929256F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과녁 배치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0ACA60-8366-497C-9623-B8E8C5E53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en-US" altLang="ko-KR" dirty="0" err="1"/>
              <a:t>target.fbx</a:t>
            </a:r>
            <a:r>
              <a:rPr lang="en-US" altLang="ko-KR" dirty="0"/>
              <a:t>’</a:t>
            </a:r>
            <a:r>
              <a:rPr lang="ko-KR" altLang="en-US" dirty="0"/>
              <a:t>를</a:t>
            </a:r>
            <a:r>
              <a:rPr lang="en-US" altLang="ko-KR" dirty="0"/>
              <a:t> Scene</a:t>
            </a:r>
            <a:r>
              <a:rPr lang="ko-KR" altLang="en-US" dirty="0"/>
              <a:t>으로 끌어서 배치</a:t>
            </a:r>
            <a:endParaRPr lang="en-US" altLang="ko-KR" dirty="0"/>
          </a:p>
          <a:p>
            <a:pPr lvl="1"/>
            <a:r>
              <a:rPr lang="en-US" altLang="ko-KR" dirty="0"/>
              <a:t>Position: (0, 0, 10)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Box Collider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ko-KR" altLang="en-US" dirty="0"/>
              <a:t>추후 밤송이가 과녁에 닿았는 지 </a:t>
            </a:r>
            <a:r>
              <a:rPr lang="en-US" altLang="ko-KR" dirty="0"/>
              <a:t>‘</a:t>
            </a:r>
            <a:r>
              <a:rPr lang="ko-KR" altLang="en-US" dirty="0"/>
              <a:t>충돌</a:t>
            </a:r>
            <a:r>
              <a:rPr lang="en-US" altLang="ko-KR" dirty="0"/>
              <a:t>’ </a:t>
            </a:r>
            <a:r>
              <a:rPr lang="ko-KR" altLang="en-US" dirty="0"/>
              <a:t>판단하기 위해</a:t>
            </a:r>
            <a:endParaRPr lang="en-US" altLang="ko-KR" dirty="0"/>
          </a:p>
          <a:p>
            <a:pPr lvl="1"/>
            <a:r>
              <a:rPr lang="ko-KR" altLang="en-US" dirty="0"/>
              <a:t>과녁의 머리 부분에 배치</a:t>
            </a:r>
            <a:endParaRPr lang="en-US" altLang="ko-KR" dirty="0"/>
          </a:p>
          <a:p>
            <a:pPr lvl="2"/>
            <a:r>
              <a:rPr lang="en-US" altLang="ko-KR" dirty="0"/>
              <a:t>Center: (0, 6.5, 0)</a:t>
            </a:r>
          </a:p>
          <a:p>
            <a:pPr lvl="2"/>
            <a:r>
              <a:rPr lang="en-US" altLang="ko-KR" dirty="0"/>
              <a:t>Size: (4, 4, 1)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8010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4B6C46-21D6-4793-8748-C9719AAC9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과녁</a:t>
            </a:r>
            <a:r>
              <a:rPr lang="en-US" altLang="ko-KR" dirty="0"/>
              <a:t> </a:t>
            </a:r>
            <a:r>
              <a:rPr lang="ko-KR" altLang="en-US" dirty="0"/>
              <a:t>배치 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BD0F68-4C48-4959-8616-F072839F8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FA09318-1867-44E2-85EA-109CCADFD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655959"/>
            <a:ext cx="8928992" cy="440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9861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450F11-5E99-46FF-BB49-606C7BF39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밤송이 배치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A7382B-9405-44FB-B271-46DE2E71E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‘bamsongi.fbx’</a:t>
            </a:r>
            <a:r>
              <a:rPr lang="ko-KR" altLang="en-US" dirty="0"/>
              <a:t>를 </a:t>
            </a:r>
            <a:r>
              <a:rPr lang="en-US" altLang="ko-KR" dirty="0"/>
              <a:t>Scene</a:t>
            </a:r>
            <a:r>
              <a:rPr lang="ko-KR" altLang="en-US" dirty="0"/>
              <a:t>으로 끌어서 배치</a:t>
            </a:r>
            <a:endParaRPr lang="en-US" altLang="ko-KR" dirty="0"/>
          </a:p>
          <a:p>
            <a:pPr lvl="1"/>
            <a:r>
              <a:rPr lang="ko-KR" altLang="en-US" dirty="0"/>
              <a:t>카메라 앞에 배치</a:t>
            </a:r>
            <a:endParaRPr lang="en-US" altLang="ko-KR" dirty="0"/>
          </a:p>
          <a:p>
            <a:pPr lvl="1"/>
            <a:r>
              <a:rPr lang="en-US" altLang="ko-KR" dirty="0"/>
              <a:t>Position: (0, 5, -4)</a:t>
            </a:r>
          </a:p>
          <a:p>
            <a:endParaRPr lang="en-US" altLang="ko-KR" dirty="0"/>
          </a:p>
          <a:p>
            <a:r>
              <a:rPr lang="ko-KR" altLang="en-US" dirty="0"/>
              <a:t>물리 법칙이 적용되도록</a:t>
            </a:r>
            <a:endParaRPr lang="en-US" altLang="ko-KR" dirty="0"/>
          </a:p>
          <a:p>
            <a:pPr lvl="1"/>
            <a:r>
              <a:rPr lang="en-US" altLang="ko-KR" dirty="0" err="1"/>
              <a:t>Rigidbody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Sphere Collider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Radius: 0.35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51586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E9F2CA-67B8-4BA0-A5F8-66FA9276F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밤송이</a:t>
            </a:r>
            <a:r>
              <a:rPr lang="en-US" altLang="ko-KR" dirty="0"/>
              <a:t> </a:t>
            </a:r>
            <a:r>
              <a:rPr lang="ko-KR" altLang="en-US" dirty="0"/>
              <a:t>배치 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0F8F6D-4A11-4B68-98B3-AAE8F861D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6A27BFC-B690-4486-AA13-8CF5928BC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664695"/>
            <a:ext cx="8928992" cy="438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410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2D61F4-AA58-4EE0-881C-A92858FE5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BamsongiCtrl.cs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F84BF9-59B1-400F-BC0A-8B30F77FF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C48C91-1943-45B3-BE78-E9A84F3205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83"/>
          <a:stretch/>
        </p:blipFill>
        <p:spPr>
          <a:xfrm>
            <a:off x="2123728" y="1321179"/>
            <a:ext cx="4896544" cy="507289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600085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4FA488-460B-464A-AF06-5181D5DF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밤송이</a:t>
            </a:r>
            <a:r>
              <a:rPr lang="en-US" altLang="ko-KR" dirty="0"/>
              <a:t> </a:t>
            </a:r>
            <a:r>
              <a:rPr lang="ko-KR" altLang="en-US" dirty="0"/>
              <a:t>발사 프로토타입</a:t>
            </a:r>
          </a:p>
        </p:txBody>
      </p:sp>
      <p:pic>
        <p:nvPicPr>
          <p:cNvPr id="7" name="bamsongi_shoot_1">
            <a:hlinkClick r:id="" action="ppaction://media"/>
            <a:extLst>
              <a:ext uri="{FF2B5EF4-FFF2-40B4-BE49-F238E27FC236}">
                <a16:creationId xmlns:a16="http://schemas.microsoft.com/office/drawing/2014/main" id="{BF7350CA-23E5-4E13-852C-8011A3AF54E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1678382"/>
            <a:ext cx="8784976" cy="4356900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</p:spTree>
    <p:extLst>
      <p:ext uri="{BB962C8B-B14F-4D97-AF65-F5344CB8AC3E}">
        <p14:creationId xmlns:p14="http://schemas.microsoft.com/office/powerpoint/2010/main" val="8000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819443-756F-4CE4-A266-39153CC99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밤송이를 과녁에 고정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5A8F16-987C-4CAC-99D1-7CF75C788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밤송이가 과녁에 닿는 순간 모든 물리력을 무효화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isKinematic</a:t>
            </a:r>
            <a:endParaRPr lang="en-US" altLang="ko-KR" dirty="0"/>
          </a:p>
          <a:p>
            <a:pPr lvl="1"/>
            <a:r>
              <a:rPr lang="en-US" altLang="ko-KR" dirty="0" err="1"/>
              <a:t>Rigidbody</a:t>
            </a:r>
            <a:r>
              <a:rPr lang="en-US" altLang="ko-KR" dirty="0"/>
              <a:t> </a:t>
            </a:r>
            <a:r>
              <a:rPr lang="ko-KR" altLang="en-US" dirty="0"/>
              <a:t>의 </a:t>
            </a:r>
            <a:r>
              <a:rPr lang="en-US" altLang="ko-KR" dirty="0"/>
              <a:t>‘Is Kinematic’ </a:t>
            </a:r>
            <a:r>
              <a:rPr lang="ko-KR" altLang="en-US" dirty="0"/>
              <a:t>체크박스를 가리키는 변수</a:t>
            </a:r>
            <a:endParaRPr lang="en-US" altLang="ko-KR" dirty="0"/>
          </a:p>
          <a:p>
            <a:pPr lvl="1"/>
            <a:r>
              <a:rPr lang="ko-KR" altLang="en-US" dirty="0"/>
              <a:t>유니티의 기본 물리엔진의 영향을 받을 지 여부를 결정</a:t>
            </a:r>
            <a:endParaRPr lang="en-US" altLang="ko-KR" dirty="0"/>
          </a:p>
          <a:p>
            <a:pPr lvl="2"/>
            <a:r>
              <a:rPr lang="ko-KR" altLang="en-US" dirty="0"/>
              <a:t>체크되면 물리엔진의 영향을 받지 않음</a:t>
            </a:r>
            <a:endParaRPr lang="en-US" altLang="ko-KR" dirty="0"/>
          </a:p>
          <a:p>
            <a:pPr lvl="3"/>
            <a:r>
              <a:rPr lang="ko-KR" altLang="en-US" dirty="0"/>
              <a:t>여전히 충돌 여부는 체크함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BF771C7-A02C-4CC7-A156-F49E8D057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221" y="1988840"/>
            <a:ext cx="6751558" cy="129614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513511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A6F62FF-23D1-421F-B688-548363B78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775" y="4441304"/>
            <a:ext cx="4917741" cy="196519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788AD94-CD66-4094-BBFA-5773883E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파티클을</a:t>
            </a:r>
            <a:r>
              <a:rPr lang="ko-KR" altLang="en-US" dirty="0"/>
              <a:t> 사용해서 충돌 효과 표현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29ED8A-8449-4203-AFF7-E7125B245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밤송이에 </a:t>
            </a:r>
            <a:r>
              <a:rPr lang="en-US" altLang="ko-KR" dirty="0"/>
              <a:t>Particle System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[Component]</a:t>
            </a:r>
            <a:r>
              <a:rPr lang="ko-KR" altLang="en-US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[Effects]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 [Particle System]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A939D9F-913C-4B54-BC19-175E63C6630F}"/>
              </a:ext>
            </a:extLst>
          </p:cNvPr>
          <p:cNvGrpSpPr>
            <a:grpSpLocks noChangeAspect="1"/>
          </p:cNvGrpSpPr>
          <p:nvPr/>
        </p:nvGrpSpPr>
        <p:grpSpPr>
          <a:xfrm>
            <a:off x="899592" y="2420888"/>
            <a:ext cx="4923947" cy="864096"/>
            <a:chOff x="899592" y="2420888"/>
            <a:chExt cx="4923947" cy="864096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3D00EBCB-B7CE-4A02-B053-E8FE4C6C54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628"/>
            <a:stretch/>
          </p:blipFill>
          <p:spPr>
            <a:xfrm>
              <a:off x="899592" y="2420888"/>
              <a:ext cx="4923947" cy="864096"/>
            </a:xfrm>
            <a:prstGeom prst="rect">
              <a:avLst/>
            </a:prstGeom>
          </p:spPr>
        </p:pic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0CB3B17-EEB9-424B-808B-BA4C4D4342C0}"/>
                </a:ext>
              </a:extLst>
            </p:cNvPr>
            <p:cNvSpPr/>
            <p:nvPr/>
          </p:nvSpPr>
          <p:spPr>
            <a:xfrm>
              <a:off x="5623304" y="3088080"/>
              <a:ext cx="159876" cy="16846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60A58A7-FFC1-4B88-9593-03BF73958A86}"/>
              </a:ext>
            </a:extLst>
          </p:cNvPr>
          <p:cNvGrpSpPr/>
          <p:nvPr/>
        </p:nvGrpSpPr>
        <p:grpSpPr>
          <a:xfrm>
            <a:off x="6156176" y="2420888"/>
            <a:ext cx="1905000" cy="3486150"/>
            <a:chOff x="6156176" y="2420888"/>
            <a:chExt cx="1905000" cy="3486150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A84FE3D4-D6AF-4CB3-82F0-67FB584C4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56176" y="2420888"/>
              <a:ext cx="1905000" cy="3486150"/>
            </a:xfrm>
            <a:prstGeom prst="rect">
              <a:avLst/>
            </a:prstGeom>
          </p:spPr>
        </p:pic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67EA9A27-AC03-4CF5-A294-9AC01FE47102}"/>
                </a:ext>
              </a:extLst>
            </p:cNvPr>
            <p:cNvSpPr/>
            <p:nvPr/>
          </p:nvSpPr>
          <p:spPr>
            <a:xfrm>
              <a:off x="6313115" y="4331344"/>
              <a:ext cx="1026148" cy="160446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59AC753-1B4D-4137-A1CD-29215316B1A8}"/>
              </a:ext>
            </a:extLst>
          </p:cNvPr>
          <p:cNvGrpSpPr/>
          <p:nvPr/>
        </p:nvGrpSpPr>
        <p:grpSpPr>
          <a:xfrm>
            <a:off x="905798" y="3429000"/>
            <a:ext cx="4917741" cy="888746"/>
            <a:chOff x="905798" y="3429000"/>
            <a:chExt cx="4917741" cy="88874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F53DC1A3-CF5B-4378-820D-B8B587108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5798" y="3429000"/>
              <a:ext cx="4917741" cy="87099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E4B03AF-8743-4265-9FB6-D45C13FC76D3}"/>
                </a:ext>
              </a:extLst>
            </p:cNvPr>
            <p:cNvSpPr txBox="1"/>
            <p:nvPr/>
          </p:nvSpPr>
          <p:spPr>
            <a:xfrm>
              <a:off x="3087023" y="3640190"/>
              <a:ext cx="686406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en-US" altLang="ko-KR" sz="1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  <a:ea typeface="맑은 고딕" panose="020B0503020000020004" pitchFamily="50" charset="-127"/>
                </a:rPr>
                <a:t>Sphere</a:t>
              </a:r>
              <a:endParaRPr lang="ko-KR" alt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F7CD318-B8C0-47EF-8020-922540422CB4}"/>
                </a:ext>
              </a:extLst>
            </p:cNvPr>
            <p:cNvSpPr txBox="1"/>
            <p:nvPr/>
          </p:nvSpPr>
          <p:spPr>
            <a:xfrm>
              <a:off x="3087023" y="4040747"/>
              <a:ext cx="510076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en-US" altLang="ko-KR" sz="1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  <a:ea typeface="맑은 고딕" panose="020B0503020000020004" pitchFamily="50" charset="-127"/>
                </a:rPr>
                <a:t>0.01</a:t>
              </a:r>
              <a:endParaRPr lang="ko-KR" alt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46E40822-509F-44D6-89DD-57AB7D4CD16F}"/>
              </a:ext>
            </a:extLst>
          </p:cNvPr>
          <p:cNvSpPr txBox="1"/>
          <p:nvPr/>
        </p:nvSpPr>
        <p:spPr>
          <a:xfrm>
            <a:off x="2907417" y="4557275"/>
            <a:ext cx="2111475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0(</a:t>
            </a:r>
            <a:r>
              <a:rPr lang="ko-KR" alt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시간 당 방출되는 입자 수</a:t>
            </a:r>
            <a:r>
              <a:rPr lang="en-US" altLang="ko-KR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)</a:t>
            </a:r>
            <a:endParaRPr lang="ko-KR" altLang="en-US" sz="1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0245DA-0875-4D41-BFF5-774DC9FD92DD}"/>
              </a:ext>
            </a:extLst>
          </p:cNvPr>
          <p:cNvSpPr txBox="1"/>
          <p:nvPr/>
        </p:nvSpPr>
        <p:spPr>
          <a:xfrm>
            <a:off x="1191531" y="4905973"/>
            <a:ext cx="3807453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지정된 시간에 한꺼번에 지정된 횟수만큼 입자 방출</a:t>
            </a:r>
            <a:r>
              <a:rPr lang="en-US" altLang="ko-KR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rPr>
              <a:t>)</a:t>
            </a:r>
            <a:endParaRPr lang="ko-KR" altLang="en-US" sz="1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23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50657C-AF18-4DAB-AF84-46B014059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en-US" altLang="ko-KR" dirty="0"/>
              <a:t> </a:t>
            </a:r>
            <a:r>
              <a:rPr lang="ko-KR" altLang="en-US" dirty="0"/>
              <a:t>효과 중간 결과 </a:t>
            </a:r>
            <a:r>
              <a:rPr lang="en-US" altLang="ko-KR" dirty="0"/>
              <a:t>#1</a:t>
            </a:r>
            <a:endParaRPr lang="ko-KR" altLang="en-US" dirty="0"/>
          </a:p>
        </p:txBody>
      </p:sp>
      <p:pic>
        <p:nvPicPr>
          <p:cNvPr id="6" name="bamsongi_particle_1">
            <a:hlinkClick r:id="" action="ppaction://media"/>
            <a:extLst>
              <a:ext uri="{FF2B5EF4-FFF2-40B4-BE49-F238E27FC236}">
                <a16:creationId xmlns:a16="http://schemas.microsoft.com/office/drawing/2014/main" id="{26C7387D-F908-4819-9CBD-26FBA666D1B9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>
                  <p14:trim st="1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1678382"/>
            <a:ext cx="8784976" cy="4356900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</p:spTree>
    <p:extLst>
      <p:ext uri="{BB962C8B-B14F-4D97-AF65-F5344CB8AC3E}">
        <p14:creationId xmlns:p14="http://schemas.microsoft.com/office/powerpoint/2010/main" val="2502727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게임의</a:t>
            </a:r>
            <a:r>
              <a:rPr lang="en-US" altLang="ko-KR" dirty="0"/>
              <a:t> </a:t>
            </a:r>
            <a:r>
              <a:rPr lang="ko-KR" altLang="en-US" dirty="0"/>
              <a:t>목표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화면 특정 지점을 향해 물체를 날려보내 과녁에</a:t>
            </a:r>
            <a:r>
              <a:rPr lang="en-US" altLang="ko-KR" dirty="0"/>
              <a:t> </a:t>
            </a:r>
            <a:r>
              <a:rPr lang="ko-KR" altLang="en-US" dirty="0"/>
              <a:t>맞춤</a:t>
            </a:r>
            <a:endParaRPr lang="en-US" altLang="ko-KR" dirty="0"/>
          </a:p>
          <a:p>
            <a:pPr lvl="1"/>
            <a:r>
              <a:rPr lang="ko-KR" altLang="en-US" dirty="0"/>
              <a:t>화면을 클릭하여 날려보낼 지점 결정</a:t>
            </a:r>
            <a:endParaRPr lang="en-US" altLang="ko-KR" dirty="0"/>
          </a:p>
          <a:p>
            <a:pPr lvl="1"/>
            <a:r>
              <a:rPr lang="ko-KR" altLang="en-US" dirty="0"/>
              <a:t>날려보낸 물체가 과녁에 맞으면 붙어서 멈춤</a:t>
            </a:r>
            <a:endParaRPr lang="en-US" altLang="ko-KR" dirty="0"/>
          </a:p>
          <a:p>
            <a:pPr lvl="2"/>
            <a:r>
              <a:rPr lang="ko-KR" altLang="en-US" dirty="0"/>
              <a:t>동시에 </a:t>
            </a:r>
            <a:r>
              <a:rPr lang="ko-KR" altLang="en-US" dirty="0" err="1"/>
              <a:t>파티클을</a:t>
            </a:r>
            <a:r>
              <a:rPr lang="ko-KR" altLang="en-US" dirty="0"/>
              <a:t> 이용한 특수효과 발생</a:t>
            </a:r>
            <a:endParaRPr lang="en-US" altLang="ko-KR" dirty="0"/>
          </a:p>
          <a:p>
            <a:pPr lvl="1"/>
            <a:r>
              <a:rPr lang="ko-KR" altLang="en-US" dirty="0"/>
              <a:t>맞춘 위치에 따라 점수 계산</a:t>
            </a:r>
          </a:p>
        </p:txBody>
      </p:sp>
    </p:spTree>
    <p:extLst>
      <p:ext uri="{BB962C8B-B14F-4D97-AF65-F5344CB8AC3E}">
        <p14:creationId xmlns:p14="http://schemas.microsoft.com/office/powerpoint/2010/main" val="16691376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E6346-2B35-4577-9C48-39DF09A8E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효과 세부 조정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88B147-8DBC-4C0D-A4EA-D85EA791D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방출</a:t>
            </a:r>
            <a:r>
              <a:rPr lang="en-US" altLang="ko-KR" dirty="0"/>
              <a:t>/</a:t>
            </a:r>
            <a:r>
              <a:rPr lang="ko-KR" altLang="en-US" dirty="0"/>
              <a:t>유지시간 조절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‘Looping’, ‘Play On Awake’</a:t>
            </a:r>
          </a:p>
          <a:p>
            <a:pPr lvl="1"/>
            <a:r>
              <a:rPr lang="ko-KR" altLang="en-US" dirty="0"/>
              <a:t>해제</a:t>
            </a:r>
            <a:endParaRPr lang="en-US" altLang="ko-KR" dirty="0"/>
          </a:p>
          <a:p>
            <a:pPr lvl="3"/>
            <a:endParaRPr lang="en-US" altLang="ko-KR" dirty="0"/>
          </a:p>
          <a:p>
            <a:endParaRPr lang="ko-KR" altLang="en-US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5DEE63D-ECD3-45EE-91DE-A5F6FBE4D058}"/>
              </a:ext>
            </a:extLst>
          </p:cNvPr>
          <p:cNvGrpSpPr/>
          <p:nvPr/>
        </p:nvGrpSpPr>
        <p:grpSpPr>
          <a:xfrm>
            <a:off x="899592" y="1916832"/>
            <a:ext cx="3528392" cy="1934686"/>
            <a:chOff x="615776" y="1268760"/>
            <a:chExt cx="3528392" cy="193468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64C8D3B-0B44-4CF4-A714-37C19B3E70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9942"/>
            <a:stretch/>
          </p:blipFill>
          <p:spPr>
            <a:xfrm>
              <a:off x="615776" y="1268760"/>
              <a:ext cx="3528392" cy="1907096"/>
            </a:xfrm>
            <a:prstGeom prst="rect">
              <a:avLst/>
            </a:prstGeom>
          </p:spPr>
        </p:pic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0332D5FC-9980-4E41-B02F-17112B6727F5}"/>
                </a:ext>
              </a:extLst>
            </p:cNvPr>
            <p:cNvSpPr/>
            <p:nvPr/>
          </p:nvSpPr>
          <p:spPr>
            <a:xfrm>
              <a:off x="2384953" y="2182558"/>
              <a:ext cx="378001" cy="178902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F401D355-8CCD-42A7-8B73-1191D8DDDDC6}"/>
                </a:ext>
              </a:extLst>
            </p:cNvPr>
            <p:cNvSpPr/>
            <p:nvPr/>
          </p:nvSpPr>
          <p:spPr>
            <a:xfrm>
              <a:off x="2384952" y="2975496"/>
              <a:ext cx="378001" cy="178902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650750E-2FD9-49FB-9603-4503BF622C72}"/>
                </a:ext>
              </a:extLst>
            </p:cNvPr>
            <p:cNvSpPr txBox="1"/>
            <p:nvPr/>
          </p:nvSpPr>
          <p:spPr>
            <a:xfrm>
              <a:off x="2761962" y="2133509"/>
              <a:ext cx="1154483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ko-KR" altLang="en-US" sz="1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  <a:ea typeface="맑은 고딕" panose="020B0503020000020004" pitchFamily="50" charset="-127"/>
                </a:rPr>
                <a:t>방출하는 시간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93A30A3-A3AA-4FF2-8EDF-006868578D38}"/>
                </a:ext>
              </a:extLst>
            </p:cNvPr>
            <p:cNvSpPr txBox="1"/>
            <p:nvPr/>
          </p:nvSpPr>
          <p:spPr>
            <a:xfrm>
              <a:off x="2761962" y="2926447"/>
              <a:ext cx="846707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ko-KR" altLang="en-US" sz="1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  <a:ea typeface="맑은 고딕" panose="020B0503020000020004" pitchFamily="50" charset="-127"/>
                </a:rPr>
                <a:t>유지 시간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60899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3CE7BC-EACD-47E7-8204-52C34B465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효과 세부 조정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1780D1-4E62-4703-9543-64A7CF106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시간의 흐름에 따른 크기 변화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E6CE38F-6DD2-42CA-8885-7D6D8C6A3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2519069"/>
            <a:ext cx="6336704" cy="4259575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81959BD3-BD4D-4421-8266-60416641E57E}"/>
              </a:ext>
            </a:extLst>
          </p:cNvPr>
          <p:cNvGrpSpPr/>
          <p:nvPr/>
        </p:nvGrpSpPr>
        <p:grpSpPr>
          <a:xfrm>
            <a:off x="2057400" y="1916832"/>
            <a:ext cx="5029200" cy="438150"/>
            <a:chOff x="179512" y="1920860"/>
            <a:chExt cx="5029200" cy="43815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423489B-C736-4521-A78E-50FAA76F0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512" y="1920860"/>
              <a:ext cx="5029200" cy="438150"/>
            </a:xfrm>
            <a:prstGeom prst="rect">
              <a:avLst/>
            </a:prstGeom>
          </p:spPr>
        </p:pic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A79CADBB-9274-45F2-8A54-988875C0FB08}"/>
                </a:ext>
              </a:extLst>
            </p:cNvPr>
            <p:cNvSpPr/>
            <p:nvPr/>
          </p:nvSpPr>
          <p:spPr>
            <a:xfrm>
              <a:off x="4149995" y="2162503"/>
              <a:ext cx="1017767" cy="159026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846A8D8-EEDE-428B-AE5A-5CC4C14607E4}"/>
              </a:ext>
            </a:extLst>
          </p:cNvPr>
          <p:cNvSpPr/>
          <p:nvPr/>
        </p:nvSpPr>
        <p:spPr>
          <a:xfrm>
            <a:off x="1455089" y="5963478"/>
            <a:ext cx="2361537" cy="302150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114F83F-C264-4FD9-B723-B878B798247E}"/>
              </a:ext>
            </a:extLst>
          </p:cNvPr>
          <p:cNvSpPr/>
          <p:nvPr/>
        </p:nvSpPr>
        <p:spPr>
          <a:xfrm>
            <a:off x="5764696" y="6663193"/>
            <a:ext cx="214685" cy="103367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7779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6E823C-D62E-4444-8696-CFF2E1820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BamsongiCtrl.cs</a:t>
            </a:r>
            <a:r>
              <a:rPr lang="en-US" altLang="ko-KR" dirty="0"/>
              <a:t> </a:t>
            </a:r>
            <a:r>
              <a:rPr lang="ko-KR" altLang="en-US" dirty="0"/>
              <a:t>수정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DCA253-3760-450C-8690-C5D1CD129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27FFF4-DBF7-449C-9CF5-EBA4F2DB0B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712" y="1196752"/>
            <a:ext cx="5184576" cy="12850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bamsongi_particle_2">
            <a:hlinkClick r:id="" action="ppaction://media"/>
            <a:extLst>
              <a:ext uri="{FF2B5EF4-FFF2-40B4-BE49-F238E27FC236}">
                <a16:creationId xmlns:a16="http://schemas.microsoft.com/office/drawing/2014/main" id="{64A35F52-5A63-4680-B28C-E0B50AC311F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link="rId2">
                  <p14:trim st="1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179512" y="2564904"/>
            <a:ext cx="8784976" cy="4150154"/>
          </a:xfrm>
          <a:prstGeom prst="snip2DiagRect">
            <a:avLst>
              <a:gd name="adj1" fmla="val 0"/>
              <a:gd name="adj2" fmla="val 6620"/>
            </a:avLst>
          </a:prstGeom>
          <a:noFill/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971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A70E2A-2D84-47EC-8A6B-76DAA12C1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밤송이 </a:t>
            </a:r>
            <a:r>
              <a:rPr lang="en-US" altLang="ko-KR" dirty="0"/>
              <a:t>Prefab</a:t>
            </a:r>
            <a:r>
              <a:rPr lang="ko-KR" altLang="en-US" dirty="0"/>
              <a:t> 생성 및 스크립트 작성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388B40E-3C14-43F7-93F8-6FCA21D9D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밤송이 위치 변경 후 </a:t>
            </a:r>
            <a:r>
              <a:rPr lang="en-US" altLang="ko-KR" dirty="0"/>
              <a:t>Prefab</a:t>
            </a:r>
            <a:r>
              <a:rPr lang="ko-KR" altLang="en-US" dirty="0"/>
              <a:t>으로 생성</a:t>
            </a:r>
            <a:endParaRPr lang="en-US" altLang="ko-KR" dirty="0"/>
          </a:p>
          <a:p>
            <a:pPr lvl="1"/>
            <a:r>
              <a:rPr lang="en-US" altLang="ko-KR" dirty="0"/>
              <a:t>Position: (0, 5, -9)</a:t>
            </a:r>
          </a:p>
          <a:p>
            <a:pPr lvl="3"/>
            <a:endParaRPr lang="en-US" altLang="ko-KR" dirty="0"/>
          </a:p>
          <a:p>
            <a:r>
              <a:rPr lang="en-US" altLang="ko-KR" dirty="0"/>
              <a:t>‘Empty Object’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r>
              <a:rPr lang="en-US" altLang="ko-KR" dirty="0"/>
              <a:t>‘</a:t>
            </a:r>
            <a:r>
              <a:rPr lang="en-US" altLang="ko-KR" dirty="0" err="1"/>
              <a:t>bamsongi_spawn</a:t>
            </a:r>
            <a:r>
              <a:rPr lang="en-US" altLang="ko-KR" dirty="0"/>
              <a:t>’</a:t>
            </a:r>
            <a:r>
              <a:rPr lang="ko-KR" altLang="en-US" dirty="0"/>
              <a:t>으로 이름 변경</a:t>
            </a:r>
            <a:endParaRPr lang="en-US" altLang="ko-KR" dirty="0"/>
          </a:p>
          <a:p>
            <a:pPr lvl="1"/>
            <a:r>
              <a:rPr lang="en-US" altLang="ko-KR" dirty="0"/>
              <a:t>‘</a:t>
            </a:r>
            <a:r>
              <a:rPr lang="en-US" altLang="ko-KR" dirty="0" err="1"/>
              <a:t>BamsongiGenerator.cs</a:t>
            </a:r>
            <a:r>
              <a:rPr lang="en-US" altLang="ko-KR" dirty="0"/>
              <a:t>’ </a:t>
            </a:r>
            <a:r>
              <a:rPr lang="ko-KR" altLang="en-US" dirty="0"/>
              <a:t>생성</a:t>
            </a:r>
            <a:r>
              <a:rPr lang="en-US" altLang="ko-KR" dirty="0"/>
              <a:t> </a:t>
            </a:r>
            <a:r>
              <a:rPr lang="ko-KR" altLang="en-US" dirty="0"/>
              <a:t>후 연결</a:t>
            </a:r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BamsongiCtrl.cs</a:t>
            </a:r>
            <a:r>
              <a:rPr lang="ko-KR" altLang="en-US" dirty="0"/>
              <a:t> 수정</a:t>
            </a:r>
            <a:endParaRPr lang="en-US" altLang="ko-KR" dirty="0"/>
          </a:p>
          <a:p>
            <a:pPr lvl="1"/>
            <a:r>
              <a:rPr lang="en-US" altLang="ko-KR" dirty="0"/>
              <a:t>Update() </a:t>
            </a:r>
            <a:r>
              <a:rPr lang="ko-KR" altLang="en-US" dirty="0"/>
              <a:t>안의 발사관련 코드 삭제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1FF5F32-8B46-40F2-8E2D-84C1533537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31"/>
          <a:stretch/>
        </p:blipFill>
        <p:spPr>
          <a:xfrm>
            <a:off x="1331434" y="3356992"/>
            <a:ext cx="6127370" cy="205125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788905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736E07-8BA6-44A2-899D-6AF97478D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클릭 지점을 기준으로 밤송이 날리기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21B484-B8DA-4E1D-9ABC-8C2921E61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차원 스크린좌표를 </a:t>
            </a:r>
            <a:r>
              <a:rPr lang="en-US" altLang="ko-KR" dirty="0"/>
              <a:t>3</a:t>
            </a:r>
            <a:r>
              <a:rPr lang="ko-KR" altLang="en-US" dirty="0"/>
              <a:t>차원 월드좌표로 변환해야 함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차원 스크린좌표</a:t>
            </a:r>
            <a:endParaRPr lang="en-US" altLang="ko-KR" dirty="0"/>
          </a:p>
          <a:p>
            <a:pPr lvl="1"/>
            <a:r>
              <a:rPr lang="ko-KR" altLang="en-US" dirty="0"/>
              <a:t>클릭한 지점의 좌표</a:t>
            </a:r>
            <a:endParaRPr lang="en-US" altLang="ko-KR" dirty="0"/>
          </a:p>
          <a:p>
            <a:pPr lvl="1"/>
            <a:r>
              <a:rPr lang="en-US" altLang="ko-KR" dirty="0" err="1"/>
              <a:t>Input.mousePosition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차원 월드좌표</a:t>
            </a:r>
            <a:endParaRPr lang="en-US" altLang="ko-KR" dirty="0"/>
          </a:p>
          <a:p>
            <a:pPr lvl="1"/>
            <a:r>
              <a:rPr lang="ko-KR" altLang="en-US" dirty="0"/>
              <a:t>클릭한 스크린좌표가 실제 </a:t>
            </a:r>
            <a:r>
              <a:rPr lang="en-US" altLang="ko-KR" dirty="0"/>
              <a:t>3</a:t>
            </a:r>
            <a:r>
              <a:rPr lang="ko-KR" altLang="en-US" dirty="0"/>
              <a:t>차원 </a:t>
            </a:r>
            <a:r>
              <a:rPr lang="en-US" altLang="ko-KR" dirty="0"/>
              <a:t>Scene </a:t>
            </a:r>
            <a:r>
              <a:rPr lang="ko-KR" altLang="en-US" dirty="0"/>
              <a:t>에서의 위치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 err="1"/>
              <a:t>ScreenPointToRay</a:t>
            </a:r>
            <a:r>
              <a:rPr lang="en-US" altLang="ko-KR" dirty="0"/>
              <a:t>()</a:t>
            </a:r>
          </a:p>
          <a:p>
            <a:pPr lvl="1"/>
            <a:r>
              <a:rPr lang="ko-KR" altLang="en-US" dirty="0"/>
              <a:t>스크린좌표를 전달받아서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/>
              <a:t>카메라에서 스크린좌표로 향하는 </a:t>
            </a:r>
            <a:r>
              <a:rPr lang="ko-KR" altLang="en-US" dirty="0" err="1"/>
              <a:t>월드좌표계</a:t>
            </a:r>
            <a:r>
              <a:rPr lang="ko-KR" altLang="en-US" dirty="0"/>
              <a:t> 방향 반환</a:t>
            </a:r>
          </a:p>
        </p:txBody>
      </p:sp>
    </p:spTree>
    <p:extLst>
      <p:ext uri="{BB962C8B-B14F-4D97-AF65-F5344CB8AC3E}">
        <p14:creationId xmlns:p14="http://schemas.microsoft.com/office/powerpoint/2010/main" val="3894048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2C20E-A11E-4ED3-9126-6F4566EE5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월드좌표계</a:t>
            </a:r>
            <a:r>
              <a:rPr lang="ko-KR" altLang="en-US" dirty="0"/>
              <a:t> </a:t>
            </a:r>
            <a:r>
              <a:rPr lang="en-US" altLang="ko-KR" dirty="0"/>
              <a:t>vs. </a:t>
            </a:r>
            <a:r>
              <a:rPr lang="ko-KR" altLang="en-US" dirty="0" err="1"/>
              <a:t>스크린좌표계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55C163-043F-4563-A76B-D77F26180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BDB024F-495D-42C8-9B2E-2DF6F4221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4260839"/>
            <a:ext cx="4320480" cy="2197104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B26F218C-945A-4E75-AF29-9419A39FE866}"/>
              </a:ext>
            </a:extLst>
          </p:cNvPr>
          <p:cNvSpPr>
            <a:spLocks noChangeAspect="1"/>
          </p:cNvSpPr>
          <p:nvPr/>
        </p:nvSpPr>
        <p:spPr>
          <a:xfrm>
            <a:off x="7533206" y="4959428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61B5CD-477E-48EF-BBB4-09570A0007A9}"/>
              </a:ext>
            </a:extLst>
          </p:cNvPr>
          <p:cNvSpPr txBox="1"/>
          <p:nvPr/>
        </p:nvSpPr>
        <p:spPr>
          <a:xfrm>
            <a:off x="5534532" y="4646704"/>
            <a:ext cx="1648978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클릭 지점</a:t>
            </a:r>
            <a:endParaRPr lang="en-US" altLang="ko-KR" sz="1200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  <a:p>
            <a:pPr algn="ctr"/>
            <a:r>
              <a:rPr lang="en-US" altLang="ko-KR" sz="1200" b="1" dirty="0" err="1">
                <a:solidFill>
                  <a:srgbClr val="FF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Input.mousePosition</a:t>
            </a:r>
            <a:endParaRPr lang="ko-KR" altLang="en-US" sz="1200" b="1" dirty="0">
              <a:solidFill>
                <a:srgbClr val="FF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81F908ED-F556-415B-8AD4-E645118ECD8C}"/>
              </a:ext>
            </a:extLst>
          </p:cNvPr>
          <p:cNvCxnSpPr>
            <a:stCxn id="10" idx="3"/>
            <a:endCxn id="8" idx="2"/>
          </p:cNvCxnSpPr>
          <p:nvPr/>
        </p:nvCxnSpPr>
        <p:spPr>
          <a:xfrm>
            <a:off x="7183510" y="4877537"/>
            <a:ext cx="349696" cy="135891"/>
          </a:xfrm>
          <a:prstGeom prst="straightConnector1">
            <a:avLst/>
          </a:prstGeom>
          <a:ln w="28575">
            <a:solidFill>
              <a:srgbClr val="7030A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7EA9E68-0106-474E-BACB-2B3F222D4AF5}"/>
              </a:ext>
            </a:extLst>
          </p:cNvPr>
          <p:cNvGrpSpPr/>
          <p:nvPr/>
        </p:nvGrpSpPr>
        <p:grpSpPr>
          <a:xfrm>
            <a:off x="179512" y="1257313"/>
            <a:ext cx="7704856" cy="3229301"/>
            <a:chOff x="179512" y="1257313"/>
            <a:chExt cx="7704856" cy="322930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97502A3-6213-475D-82FD-C93C0E8281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512" y="1257313"/>
              <a:ext cx="5780301" cy="3229301"/>
            </a:xfrm>
            <a:prstGeom prst="rect">
              <a:avLst/>
            </a:prstGeom>
          </p:spPr>
        </p:pic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32352BCA-8242-4C3F-94C8-0756BEDA37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46772" y="1791580"/>
              <a:ext cx="108000" cy="108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  <p:sp>
          <p:nvSpPr>
            <p:cNvPr id="13" name="화살표: 오른쪽 12">
              <a:extLst>
                <a:ext uri="{FF2B5EF4-FFF2-40B4-BE49-F238E27FC236}">
                  <a16:creationId xmlns:a16="http://schemas.microsoft.com/office/drawing/2014/main" id="{41765782-2F78-4F31-B943-34EE1EF33364}"/>
                </a:ext>
              </a:extLst>
            </p:cNvPr>
            <p:cNvSpPr/>
            <p:nvPr/>
          </p:nvSpPr>
          <p:spPr>
            <a:xfrm rot="14477997">
              <a:off x="3006686" y="2466775"/>
              <a:ext cx="1354477" cy="131448"/>
            </a:xfrm>
            <a:prstGeom prst="rightArrow">
              <a:avLst>
                <a:gd name="adj1" fmla="val 50000"/>
                <a:gd name="adj2" fmla="val 157053"/>
              </a:avLst>
            </a:prstGeom>
            <a:solidFill>
              <a:srgbClr val="FFFF00"/>
            </a:solidFill>
            <a:ln>
              <a:solidFill>
                <a:srgbClr val="FFFF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44FBA11-CFB1-4F7C-ABCC-53B8A048E7BC}"/>
                </a:ext>
              </a:extLst>
            </p:cNvPr>
            <p:cNvSpPr txBox="1"/>
            <p:nvPr/>
          </p:nvSpPr>
          <p:spPr>
            <a:xfrm>
              <a:off x="4845395" y="1855857"/>
              <a:ext cx="3038973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ko-KR" sz="1200" b="1" dirty="0" err="1">
                  <a:solidFill>
                    <a:srgbClr val="FFC000"/>
                  </a:solidFill>
                  <a:latin typeface="Trebuchet MS" panose="020B0603020202020204" pitchFamily="34" charset="0"/>
                  <a:ea typeface="맑은 고딕" panose="020B0503020000020004" pitchFamily="50" charset="-127"/>
                </a:rPr>
                <a:t>ScreenPointToRay</a:t>
              </a:r>
              <a:r>
                <a:rPr lang="en-US" altLang="ko-KR" sz="1200" b="1" dirty="0">
                  <a:solidFill>
                    <a:srgbClr val="FFC000"/>
                  </a:solidFill>
                  <a:latin typeface="Trebuchet MS" panose="020B0603020202020204" pitchFamily="34" charset="0"/>
                  <a:ea typeface="맑은 고딕" panose="020B0503020000020004" pitchFamily="50" charset="-127"/>
                </a:rPr>
                <a:t>(</a:t>
              </a:r>
              <a:r>
                <a:rPr lang="en-US" altLang="ko-KR" sz="1200" b="1" dirty="0" err="1">
                  <a:solidFill>
                    <a:srgbClr val="FFC000"/>
                  </a:solidFill>
                  <a:latin typeface="Trebuchet MS" panose="020B0603020202020204" pitchFamily="34" charset="0"/>
                  <a:ea typeface="맑은 고딕" panose="020B0503020000020004" pitchFamily="50" charset="-127"/>
                </a:rPr>
                <a:t>Input.mousePosition</a:t>
              </a:r>
              <a:r>
                <a:rPr lang="en-US" altLang="ko-KR" sz="1200" b="1" dirty="0">
                  <a:solidFill>
                    <a:srgbClr val="FFC000"/>
                  </a:solidFill>
                  <a:latin typeface="Trebuchet MS" panose="020B0603020202020204" pitchFamily="34" charset="0"/>
                  <a:ea typeface="맑은 고딕" panose="020B0503020000020004" pitchFamily="50" charset="-127"/>
                </a:rPr>
                <a:t>)</a:t>
              </a:r>
              <a:endParaRPr lang="ko-KR" altLang="en-US" sz="1200" b="1" dirty="0">
                <a:solidFill>
                  <a:srgbClr val="FFC000"/>
                </a:solidFill>
                <a:latin typeface="Trebuchet MS" panose="020B0603020202020204" pitchFamily="34" charset="0"/>
                <a:ea typeface="맑은 고딕" panose="020B0503020000020004" pitchFamily="50" charset="-127"/>
              </a:endParaRPr>
            </a:p>
          </p:txBody>
        </p: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A60AA120-22CE-4CB6-9481-C78DCF2165E9}"/>
                </a:ext>
              </a:extLst>
            </p:cNvPr>
            <p:cNvCxnSpPr>
              <a:cxnSpLocks/>
              <a:stCxn id="14" idx="1"/>
            </p:cNvCxnSpPr>
            <p:nvPr/>
          </p:nvCxnSpPr>
          <p:spPr>
            <a:xfrm flipH="1">
              <a:off x="3707904" y="1994357"/>
              <a:ext cx="1137491" cy="565620"/>
            </a:xfrm>
            <a:prstGeom prst="straightConnector1">
              <a:avLst/>
            </a:prstGeom>
            <a:ln w="57150">
              <a:solidFill>
                <a:srgbClr val="7030A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3967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8926F8-0633-441B-B377-2D657897E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BamsongiGenerator.cs</a:t>
            </a:r>
            <a:r>
              <a:rPr lang="en-US" altLang="ko-KR" dirty="0"/>
              <a:t> </a:t>
            </a:r>
            <a:r>
              <a:rPr lang="ko-KR" altLang="en-US" dirty="0"/>
              <a:t>수정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0E9484-1332-440B-822D-902831836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ED537AF-8A78-4815-9438-8DC598A37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17" y="2060848"/>
            <a:ext cx="8794766" cy="359356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800380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94F34B-7ACA-4D7D-8324-91E15CED2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클릭 기반 밤송이 발사 결과</a:t>
            </a:r>
          </a:p>
        </p:txBody>
      </p:sp>
      <p:pic>
        <p:nvPicPr>
          <p:cNvPr id="4" name="bamsongi_shoot_2">
            <a:hlinkClick r:id="" action="ppaction://media"/>
            <a:extLst>
              <a:ext uri="{FF2B5EF4-FFF2-40B4-BE49-F238E27FC236}">
                <a16:creationId xmlns:a16="http://schemas.microsoft.com/office/drawing/2014/main" id="{0A899B0E-53B9-44B0-A509-F147BD8CB85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1732556"/>
            <a:ext cx="8784976" cy="4250138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</p:spTree>
    <p:extLst>
      <p:ext uri="{BB962C8B-B14F-4D97-AF65-F5344CB8AC3E}">
        <p14:creationId xmlns:p14="http://schemas.microsoft.com/office/powerpoint/2010/main" val="2292263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05560E-5428-4586-B510-BEDBE375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BamsongiCtrl.cs</a:t>
            </a:r>
            <a:r>
              <a:rPr lang="en-US" altLang="ko-KR" dirty="0"/>
              <a:t> </a:t>
            </a:r>
            <a:r>
              <a:rPr lang="ko-KR" altLang="en-US" dirty="0"/>
              <a:t>수정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9B96CF-8F7B-408B-AED8-486C67B1A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과녁 중앙으로부터 밤송이가 부딪힌 위치까지 거리</a:t>
            </a:r>
            <a:endParaRPr lang="en-US" altLang="ko-KR" dirty="0"/>
          </a:p>
          <a:p>
            <a:pPr lvl="1"/>
            <a:r>
              <a:rPr lang="en-US" altLang="ko-KR" dirty="0"/>
              <a:t>distance = Sqrt((</a:t>
            </a:r>
            <a:r>
              <a:rPr lang="ko-KR" altLang="en-US" dirty="0"/>
              <a:t>밤송이</a:t>
            </a:r>
            <a:r>
              <a:rPr lang="en-US" altLang="ko-KR" dirty="0"/>
              <a:t>.x)</a:t>
            </a:r>
            <a:r>
              <a:rPr lang="en-US" altLang="ko-KR" baseline="30000" dirty="0"/>
              <a:t>2</a:t>
            </a:r>
            <a:r>
              <a:rPr lang="en-US" altLang="ko-KR" dirty="0"/>
              <a:t> +(</a:t>
            </a:r>
            <a:r>
              <a:rPr lang="ko-KR" altLang="en-US" dirty="0"/>
              <a:t>밤송이</a:t>
            </a:r>
            <a:r>
              <a:rPr lang="en-US" altLang="ko-KR" dirty="0"/>
              <a:t>.y – 6.5f)</a:t>
            </a:r>
            <a:r>
              <a:rPr lang="en-US" altLang="ko-KR" baseline="30000" dirty="0"/>
              <a:t>2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/>
              <a:t>과녁 중앙의 위치가</a:t>
            </a:r>
            <a:r>
              <a:rPr lang="en-US" altLang="ko-KR" dirty="0"/>
              <a:t>(0, 6.5)</a:t>
            </a:r>
            <a:r>
              <a:rPr lang="ko-KR" altLang="en-US" dirty="0"/>
              <a:t>이므로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4FFB32-E9D4-43BF-894A-395DC1413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1" y="1340768"/>
            <a:ext cx="8784978" cy="326925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6091082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D69586-7D0E-48C9-A1DA-B09A92057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과제 </a:t>
            </a:r>
            <a:r>
              <a:rPr lang="en-US" altLang="ko-KR" dirty="0"/>
              <a:t>#8: </a:t>
            </a:r>
            <a:r>
              <a:rPr lang="ko-KR" altLang="en-US" dirty="0"/>
              <a:t>무작위 난이도 설정 및 점수 계산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294448-EF48-4976-A7F9-7AF1E9A21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무작위로 풍향 및 풍속 설정</a:t>
            </a:r>
            <a:endParaRPr lang="en-US" altLang="ko-KR" dirty="0"/>
          </a:p>
          <a:p>
            <a:pPr lvl="2"/>
            <a:r>
              <a:rPr lang="en-US" altLang="ko-KR" dirty="0"/>
              <a:t>X </a:t>
            </a:r>
            <a:r>
              <a:rPr lang="ko-KR" altLang="en-US" dirty="0"/>
              <a:t>좌표 범위</a:t>
            </a:r>
            <a:r>
              <a:rPr lang="en-US" altLang="ko-KR" dirty="0"/>
              <a:t>: -4.0f ~ 4.0f</a:t>
            </a:r>
          </a:p>
          <a:p>
            <a:pPr lvl="2"/>
            <a:r>
              <a:rPr lang="en-US" altLang="ko-KR" dirty="0"/>
              <a:t>Y </a:t>
            </a:r>
            <a:r>
              <a:rPr lang="ko-KR" altLang="en-US" dirty="0"/>
              <a:t>좌표 범위</a:t>
            </a:r>
            <a:r>
              <a:rPr lang="en-US" altLang="ko-KR" dirty="0"/>
              <a:t>: -1.0f ~ 4.0f</a:t>
            </a:r>
          </a:p>
          <a:p>
            <a:pPr lvl="1"/>
            <a:r>
              <a:rPr lang="ko-KR" altLang="en-US" dirty="0"/>
              <a:t>풍향 변경</a:t>
            </a:r>
            <a:endParaRPr lang="en-US" altLang="ko-KR" dirty="0"/>
          </a:p>
          <a:p>
            <a:pPr lvl="2"/>
            <a:r>
              <a:rPr lang="ko-KR" altLang="en-US" dirty="0"/>
              <a:t>밤송이 하나를 발사 후 </a:t>
            </a:r>
            <a:r>
              <a:rPr lang="en-US" altLang="ko-KR" dirty="0"/>
              <a:t>2</a:t>
            </a:r>
            <a:r>
              <a:rPr lang="ko-KR" altLang="en-US" dirty="0"/>
              <a:t>초 후 또는</a:t>
            </a:r>
            <a:endParaRPr lang="en-US" altLang="ko-KR" dirty="0"/>
          </a:p>
          <a:p>
            <a:pPr lvl="2"/>
            <a:r>
              <a:rPr lang="ko-KR" altLang="en-US" dirty="0"/>
              <a:t>밤송이가 과녁에 부딪힌 경우</a:t>
            </a:r>
            <a:endParaRPr lang="en-US" altLang="ko-KR" dirty="0"/>
          </a:p>
          <a:p>
            <a:pPr lvl="1"/>
            <a:r>
              <a:rPr lang="ko-KR" altLang="en-US" dirty="0"/>
              <a:t>화면에 잘 보이는 곳에 풍향 및 풍속 표시</a:t>
            </a:r>
            <a:endParaRPr lang="en-US" altLang="ko-KR" dirty="0"/>
          </a:p>
          <a:p>
            <a:pPr lvl="1"/>
            <a:r>
              <a:rPr lang="ko-KR" altLang="en-US" dirty="0"/>
              <a:t>클릭해서 발사하는 순간부터 밤송이에 영향 발휘</a:t>
            </a:r>
            <a:endParaRPr lang="en-US" altLang="ko-KR" dirty="0"/>
          </a:p>
          <a:p>
            <a:pPr lvl="2"/>
            <a:r>
              <a:rPr lang="en-US" altLang="ko-KR" dirty="0" err="1"/>
              <a:t>AddForce</a:t>
            </a:r>
            <a:r>
              <a:rPr lang="en-US" altLang="ko-KR" dirty="0"/>
              <a:t>()</a:t>
            </a:r>
          </a:p>
          <a:p>
            <a:endParaRPr lang="en-US" altLang="ko-KR" dirty="0"/>
          </a:p>
          <a:p>
            <a:r>
              <a:rPr lang="ko-KR" altLang="en-US" dirty="0"/>
              <a:t>앞서 발사한 밤송이는 다음 밤송이 발사 시 삭제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45718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857323-3D9D-4257-914B-541BA8D0B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무엇이 필요한가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0E23C0-F05B-4FC6-9A59-2D2627AAF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날려보낼 물체</a:t>
            </a:r>
            <a:endParaRPr lang="en-US" altLang="ko-KR" dirty="0"/>
          </a:p>
          <a:p>
            <a:pPr lvl="1"/>
            <a:r>
              <a:rPr lang="ko-KR" altLang="en-US" dirty="0"/>
              <a:t>밤송이</a:t>
            </a:r>
            <a:r>
              <a:rPr lang="en-US" altLang="ko-KR" dirty="0"/>
              <a:t>: bamsongi.fbx</a:t>
            </a:r>
          </a:p>
          <a:p>
            <a:endParaRPr lang="en-US" altLang="ko-KR" dirty="0"/>
          </a:p>
          <a:p>
            <a:r>
              <a:rPr lang="ko-KR" altLang="en-US" dirty="0"/>
              <a:t>과녁</a:t>
            </a:r>
            <a:endParaRPr lang="en-US" altLang="ko-KR" dirty="0"/>
          </a:p>
          <a:p>
            <a:pPr lvl="1"/>
            <a:r>
              <a:rPr lang="en-US" altLang="ko-KR" dirty="0" err="1"/>
              <a:t>target.fbx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주변 환경</a:t>
            </a:r>
            <a:endParaRPr lang="en-US" altLang="ko-KR" dirty="0"/>
          </a:p>
          <a:p>
            <a:pPr lvl="1"/>
            <a:r>
              <a:rPr lang="ko-KR" altLang="en-US" dirty="0"/>
              <a:t>유니티 </a:t>
            </a:r>
            <a:r>
              <a:rPr lang="en-US" altLang="ko-KR" dirty="0"/>
              <a:t>Terrain</a:t>
            </a:r>
            <a:r>
              <a:rPr lang="ko-KR" altLang="en-US" dirty="0"/>
              <a:t>으로 생성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FD3071-A51A-4229-AF58-3A29FA5AC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264" y="1428736"/>
            <a:ext cx="1991113" cy="206769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EE5E9A6-F346-4229-9052-5931F1ECB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030" y="2852936"/>
            <a:ext cx="1715994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1949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D69586-7D0E-48C9-A1DA-B09A92057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과제 </a:t>
            </a:r>
            <a:r>
              <a:rPr lang="en-US" altLang="ko-KR" dirty="0"/>
              <a:t>#8: </a:t>
            </a:r>
            <a:r>
              <a:rPr lang="ko-KR" altLang="en-US" dirty="0"/>
              <a:t>무작위 난이도 설정 및 점수 계산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294448-EF48-4976-A7F9-7AF1E9A21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err="1"/>
              <a:t>거리별</a:t>
            </a:r>
            <a:r>
              <a:rPr lang="ko-KR" altLang="en-US" dirty="0"/>
              <a:t> 점수 차등 계산</a:t>
            </a:r>
            <a:endParaRPr lang="en-US" altLang="ko-KR" dirty="0"/>
          </a:p>
          <a:p>
            <a:pPr lvl="1"/>
            <a:r>
              <a:rPr lang="ko-KR" altLang="en-US" dirty="0"/>
              <a:t>과녁 중앙 </a:t>
            </a:r>
            <a:r>
              <a:rPr lang="en-US" altLang="ko-KR" dirty="0"/>
              <a:t>XY </a:t>
            </a:r>
            <a:r>
              <a:rPr lang="ko-KR" altLang="en-US" dirty="0"/>
              <a:t>좌표에서 밤송이 충돌 </a:t>
            </a:r>
            <a:r>
              <a:rPr lang="en-US" altLang="ko-KR" dirty="0"/>
              <a:t>XY </a:t>
            </a:r>
            <a:r>
              <a:rPr lang="ko-KR" altLang="en-US" dirty="0"/>
              <a:t>좌표까지 거리 이용</a:t>
            </a:r>
            <a:endParaRPr lang="en-US" altLang="ko-KR" dirty="0"/>
          </a:p>
          <a:p>
            <a:pPr lvl="2"/>
            <a:r>
              <a:rPr lang="en-US" altLang="ko-KR" dirty="0"/>
              <a:t>0.0~0.4: 100</a:t>
            </a:r>
          </a:p>
          <a:p>
            <a:pPr lvl="2"/>
            <a:r>
              <a:rPr lang="en-US" altLang="ko-KR" dirty="0"/>
              <a:t>0.4~0.8: 90</a:t>
            </a:r>
          </a:p>
          <a:p>
            <a:pPr lvl="2"/>
            <a:r>
              <a:rPr lang="en-US" altLang="ko-KR" dirty="0"/>
              <a:t>0.8~1.2: 70</a:t>
            </a:r>
          </a:p>
          <a:p>
            <a:pPr lvl="2"/>
            <a:r>
              <a:rPr lang="en-US" altLang="ko-KR" dirty="0"/>
              <a:t>1.2~1.6: 50</a:t>
            </a:r>
          </a:p>
          <a:p>
            <a:pPr lvl="2"/>
            <a:r>
              <a:rPr lang="en-US" altLang="ko-KR" dirty="0"/>
              <a:t>1.6~2.0: 30</a:t>
            </a:r>
          </a:p>
          <a:p>
            <a:pPr lvl="2"/>
            <a:r>
              <a:rPr lang="en-US" altLang="ko-KR" dirty="0"/>
              <a:t>2.0~: 0</a:t>
            </a:r>
          </a:p>
          <a:p>
            <a:endParaRPr lang="en-US" altLang="ko-KR" dirty="0"/>
          </a:p>
          <a:p>
            <a:r>
              <a:rPr lang="en-US" altLang="ko-KR" dirty="0"/>
              <a:t>5</a:t>
            </a:r>
            <a:r>
              <a:rPr lang="ko-KR" altLang="en-US" dirty="0"/>
              <a:t>번의 발사 후</a:t>
            </a:r>
            <a:endParaRPr lang="en-US" altLang="ko-KR" dirty="0"/>
          </a:p>
          <a:p>
            <a:pPr lvl="1"/>
            <a:r>
              <a:rPr lang="ko-KR" altLang="en-US" dirty="0"/>
              <a:t>더 이상 발사 불가</a:t>
            </a:r>
            <a:endParaRPr lang="en-US" altLang="ko-KR" dirty="0"/>
          </a:p>
          <a:p>
            <a:pPr lvl="1"/>
            <a:r>
              <a:rPr lang="en-US" altLang="ko-KR" dirty="0"/>
              <a:t>‘R</a:t>
            </a:r>
            <a:r>
              <a:rPr lang="ko-KR" altLang="en-US" dirty="0"/>
              <a:t> 키를 누르면 계속</a:t>
            </a:r>
            <a:r>
              <a:rPr lang="en-US" altLang="ko-KR" dirty="0"/>
              <a:t>’ </a:t>
            </a:r>
            <a:r>
              <a:rPr lang="ko-KR" altLang="en-US" dirty="0"/>
              <a:t>메시지 표시</a:t>
            </a:r>
            <a:endParaRPr lang="en-US" altLang="ko-KR" dirty="0"/>
          </a:p>
          <a:p>
            <a:pPr lvl="2"/>
            <a:r>
              <a:rPr lang="en-US" altLang="ko-KR" dirty="0"/>
              <a:t>Press ‘R’ to continue</a:t>
            </a:r>
          </a:p>
          <a:p>
            <a:pPr lvl="2"/>
            <a:r>
              <a:rPr lang="en-US" altLang="ko-KR" dirty="0"/>
              <a:t>‘R’ </a:t>
            </a:r>
            <a:r>
              <a:rPr lang="ko-KR" altLang="en-US" dirty="0"/>
              <a:t>키를 누르면 점수와</a:t>
            </a:r>
            <a:r>
              <a:rPr lang="en-US" altLang="ko-KR" dirty="0"/>
              <a:t> </a:t>
            </a:r>
            <a:r>
              <a:rPr lang="ko-KR" altLang="en-US" dirty="0"/>
              <a:t>밤송이 개수 초기화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9740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스마트리드에 업로드</a:t>
            </a:r>
            <a:endParaRPr lang="en-US" altLang="ko-KR" dirty="0"/>
          </a:p>
          <a:p>
            <a:pPr lvl="1"/>
            <a:r>
              <a:rPr lang="ko-KR" altLang="en-US" dirty="0"/>
              <a:t>공지사항의 </a:t>
            </a:r>
            <a:r>
              <a:rPr lang="en-US" altLang="ko-KR" dirty="0"/>
              <a:t>‘</a:t>
            </a:r>
            <a:r>
              <a:rPr lang="ko-KR" altLang="en-US" dirty="0"/>
              <a:t>실습과제 제출 시 유의사항</a:t>
            </a:r>
            <a:r>
              <a:rPr lang="en-US" altLang="ko-KR" dirty="0"/>
              <a:t>’ </a:t>
            </a:r>
            <a:r>
              <a:rPr lang="ko-KR" altLang="en-US" dirty="0"/>
              <a:t>게시물에</a:t>
            </a:r>
            <a:r>
              <a:rPr lang="en-US" altLang="ko-KR" dirty="0"/>
              <a:t> </a:t>
            </a:r>
            <a:r>
              <a:rPr lang="ko-KR" altLang="en-US" dirty="0"/>
              <a:t>첨부된 </a:t>
            </a:r>
            <a:r>
              <a:rPr lang="en-US" altLang="ko-KR" dirty="0"/>
              <a:t>template </a:t>
            </a:r>
            <a:r>
              <a:rPr lang="ko-KR" altLang="en-US" dirty="0"/>
              <a:t>프로젝트를 기반으로 과제 작업할 것</a:t>
            </a:r>
            <a:endParaRPr lang="en-US" altLang="ko-KR" dirty="0"/>
          </a:p>
          <a:p>
            <a:pPr lvl="1"/>
            <a:r>
              <a:rPr lang="en-US" altLang="ko-KR" dirty="0"/>
              <a:t>250</a:t>
            </a:r>
            <a:r>
              <a:rPr lang="ko-KR" altLang="en-US" dirty="0"/>
              <a:t>점 이상 획득한 플레이 영상을 함께 제출</a:t>
            </a:r>
            <a:endParaRPr lang="en-US" altLang="ko-KR" dirty="0"/>
          </a:p>
          <a:p>
            <a:pPr lvl="2"/>
            <a:r>
              <a:rPr lang="en-US" altLang="ko-KR" dirty="0"/>
              <a:t>Game </a:t>
            </a:r>
            <a:r>
              <a:rPr lang="ko-KR" altLang="en-US" dirty="0"/>
              <a:t>탭만 </a:t>
            </a:r>
            <a:r>
              <a:rPr lang="ko-KR" altLang="en-US" dirty="0" err="1"/>
              <a:t>캡쳐하면</a:t>
            </a:r>
            <a:r>
              <a:rPr lang="ko-KR" altLang="en-US" dirty="0"/>
              <a:t> 됨</a:t>
            </a:r>
            <a:endParaRPr lang="en-US" altLang="ko-KR" dirty="0"/>
          </a:p>
          <a:p>
            <a:pPr lvl="2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_8.avi </a:t>
            </a:r>
            <a:r>
              <a:rPr lang="ko-KR" altLang="en-US" dirty="0"/>
              <a:t>또는 학번</a:t>
            </a:r>
            <a:r>
              <a:rPr lang="en-US" altLang="ko-KR" dirty="0"/>
              <a:t>_8.mp4</a:t>
            </a:r>
          </a:p>
          <a:p>
            <a:pPr lvl="1"/>
            <a:r>
              <a:rPr lang="ko-KR" altLang="en-US" dirty="0"/>
              <a:t>프로젝트 폴더 압축</a:t>
            </a:r>
            <a:endParaRPr lang="en-US" altLang="ko-KR" dirty="0"/>
          </a:p>
          <a:p>
            <a:pPr lvl="2"/>
            <a:r>
              <a:rPr lang="ko-KR" altLang="en-US" dirty="0"/>
              <a:t>업로드 파일명</a:t>
            </a:r>
            <a:r>
              <a:rPr lang="en-US" altLang="ko-KR" dirty="0"/>
              <a:t>: </a:t>
            </a:r>
            <a:r>
              <a:rPr lang="ko-KR" altLang="en-US" dirty="0"/>
              <a:t>학번</a:t>
            </a:r>
            <a:r>
              <a:rPr lang="en-US" altLang="ko-KR" dirty="0"/>
              <a:t>_8.zip</a:t>
            </a:r>
          </a:p>
          <a:p>
            <a:endParaRPr lang="en-US" altLang="ko-KR" dirty="0"/>
          </a:p>
          <a:p>
            <a:r>
              <a:rPr lang="ko-KR" altLang="en-US" dirty="0"/>
              <a:t>제출기한</a:t>
            </a:r>
            <a:r>
              <a:rPr lang="en-US" altLang="ko-KR" dirty="0"/>
              <a:t>(</a:t>
            </a:r>
            <a:r>
              <a:rPr lang="ko-KR" altLang="en-US" dirty="0"/>
              <a:t>연장</a:t>
            </a:r>
            <a:r>
              <a:rPr lang="en-US" altLang="ko-KR" dirty="0"/>
              <a:t> </a:t>
            </a:r>
            <a:r>
              <a:rPr lang="ko-KR" altLang="en-US" dirty="0"/>
              <a:t>제출 가능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/>
              <a:t>2020/11/15, </a:t>
            </a:r>
            <a:r>
              <a:rPr lang="en-US" altLang="ko-KR" dirty="0"/>
              <a:t>23:59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과제 </a:t>
            </a:r>
            <a:r>
              <a:rPr lang="en-US" altLang="ko-KR" dirty="0"/>
              <a:t>#8: </a:t>
            </a:r>
            <a:r>
              <a:rPr lang="ko-KR" altLang="en-US" dirty="0"/>
              <a:t>무작위 난이도 설정 및 점수 계산</a:t>
            </a:r>
          </a:p>
        </p:txBody>
      </p:sp>
    </p:spTree>
    <p:extLst>
      <p:ext uri="{BB962C8B-B14F-4D97-AF65-F5344CB8AC3E}">
        <p14:creationId xmlns:p14="http://schemas.microsoft.com/office/powerpoint/2010/main" val="12113501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A5AFEB-9455-48F9-832B-7998558C5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완성 결과</a:t>
            </a:r>
          </a:p>
        </p:txBody>
      </p:sp>
      <p:pic>
        <p:nvPicPr>
          <p:cNvPr id="6" name="final_result">
            <a:hlinkClick r:id="" action="ppaction://media"/>
            <a:extLst>
              <a:ext uri="{FF2B5EF4-FFF2-40B4-BE49-F238E27FC236}">
                <a16:creationId xmlns:a16="http://schemas.microsoft.com/office/drawing/2014/main" id="{197C8CE9-D868-446E-B59B-CBB05F76C18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1697023"/>
            <a:ext cx="8784976" cy="4319618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</p:spTree>
    <p:extLst>
      <p:ext uri="{BB962C8B-B14F-4D97-AF65-F5344CB8AC3E}">
        <p14:creationId xmlns:p14="http://schemas.microsoft.com/office/powerpoint/2010/main" val="2909279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도형 11"/>
          <p:cNvSpPr>
            <a:spLocks noChangeAspect="1"/>
          </p:cNvSpPr>
          <p:nvPr/>
        </p:nvSpPr>
        <p:spPr>
          <a:xfrm>
            <a:off x="0" y="0"/>
            <a:ext cx="9144635" cy="6858635"/>
          </a:xfrm>
          <a:prstGeom prst="rect">
            <a:avLst/>
          </a:prstGeom>
          <a:gradFill rotWithShape="1"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4" name="그림 13" descr="C:/Users/airjung/AppData/Roaming/PolarisOffice/ETemp/11156_8184920/fImage51133239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0" y="0"/>
            <a:ext cx="9144635" cy="6858635"/>
          </a:xfrm>
          <a:prstGeom prst="rect">
            <a:avLst/>
          </a:prstGeom>
          <a:noFill/>
        </p:spPr>
      </p:pic>
      <p:sp>
        <p:nvSpPr>
          <p:cNvPr id="16" name="도형 15"/>
          <p:cNvSpPr>
            <a:spLocks noChangeAspect="1"/>
          </p:cNvSpPr>
          <p:nvPr/>
        </p:nvSpPr>
        <p:spPr>
          <a:xfrm>
            <a:off x="655320" y="-3810"/>
            <a:ext cx="7748905" cy="6875145"/>
          </a:xfrm>
          <a:custGeom>
            <a:avLst/>
            <a:gdLst>
              <a:gd name="TX0" fmla="*/ 2232159 w 7837717"/>
              <a:gd name="TY0" fmla="*/ 0 h 6858001"/>
              <a:gd name="TX1" fmla="*/ 5605557 w 7837717"/>
              <a:gd name="TY1" fmla="*/ 0 h 6858001"/>
              <a:gd name="TX2" fmla="*/ 5617845 w 7837717"/>
              <a:gd name="TY2" fmla="*/ 5384 h 6858001"/>
              <a:gd name="TX3" fmla="*/ 7837716 w 7837717"/>
              <a:gd name="TY3" fmla="*/ 3429000 h 6858001"/>
              <a:gd name="TX4" fmla="*/ 5617845 w 7837717"/>
              <a:gd name="TY4" fmla="*/ 6852616 h 6858001"/>
              <a:gd name="TX5" fmla="*/ 5605557 w 7837717"/>
              <a:gd name="TY5" fmla="*/ 6858000 h 6858001"/>
              <a:gd name="TX6" fmla="*/ 2232159 w 7837717"/>
              <a:gd name="TY6" fmla="*/ 6858000 h 6858001"/>
              <a:gd name="TX7" fmla="*/ 2219871 w 7837717"/>
              <a:gd name="TY7" fmla="*/ 6852616 h 6858001"/>
              <a:gd name="TX8" fmla="*/ 0 w 7837717"/>
              <a:gd name="TY8" fmla="*/ 3429000 h 6858001"/>
              <a:gd name="TX9" fmla="*/ 2219871 w 7837717"/>
              <a:gd name="TY9" fmla="*/ 5384 h 6858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7837717" h="6858001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 w="25400" cap="flat" cmpd="sng">
            <a:gradFill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그림 6" descr="C:/Users/airjung/AppData/Roaming/PolarisOffice/ETemp/11156_8184920/fImage196092241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18640" y="2487295"/>
            <a:ext cx="5422265" cy="1884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B8B266-0BCA-488C-8DE7-D06FA9F3E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리소스 등록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A99567-1E28-4187-92EF-2C0D0143C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3D </a:t>
            </a:r>
            <a:r>
              <a:rPr lang="ko-KR" altLang="en-US" dirty="0"/>
              <a:t>모델들을 프로젝트 탭에 등록</a:t>
            </a:r>
            <a:endParaRPr lang="en-US" altLang="ko-KR" dirty="0"/>
          </a:p>
          <a:p>
            <a:pPr lvl="1"/>
            <a:r>
              <a:rPr lang="en-US" altLang="ko-KR" dirty="0"/>
              <a:t>bamsongi.fbx</a:t>
            </a:r>
          </a:p>
          <a:p>
            <a:pPr lvl="1"/>
            <a:r>
              <a:rPr lang="en-US" altLang="ko-KR" dirty="0" err="1"/>
              <a:t>target.fbx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유니티에서 사용 가능한 </a:t>
            </a:r>
            <a:r>
              <a:rPr lang="en-US" altLang="ko-KR" dirty="0"/>
              <a:t>3D </a:t>
            </a:r>
            <a:r>
              <a:rPr lang="ko-KR" altLang="en-US" dirty="0"/>
              <a:t>모델</a:t>
            </a:r>
            <a:r>
              <a:rPr lang="en-US" altLang="ko-KR" baseline="30000" dirty="0"/>
              <a:t>*</a:t>
            </a:r>
          </a:p>
          <a:p>
            <a:pPr lvl="1"/>
            <a:r>
              <a:rPr lang="en-US" altLang="ko-KR" dirty="0"/>
              <a:t>obj</a:t>
            </a:r>
          </a:p>
          <a:p>
            <a:pPr lvl="1"/>
            <a:r>
              <a:rPr lang="en-US" altLang="ko-KR" dirty="0"/>
              <a:t>Maya</a:t>
            </a:r>
          </a:p>
          <a:p>
            <a:pPr lvl="1"/>
            <a:r>
              <a:rPr lang="en-US" altLang="ko-KR" dirty="0"/>
              <a:t>3DMax</a:t>
            </a:r>
          </a:p>
          <a:p>
            <a:pPr lvl="1"/>
            <a:r>
              <a:rPr lang="en-US" altLang="ko-KR" dirty="0"/>
              <a:t>Blender</a:t>
            </a:r>
          </a:p>
          <a:p>
            <a:pPr lvl="1"/>
            <a:r>
              <a:rPr lang="en-US" altLang="ko-KR" dirty="0"/>
              <a:t>Cinema4D</a:t>
            </a:r>
          </a:p>
          <a:p>
            <a:pPr lvl="1"/>
            <a:r>
              <a:rPr lang="en-US" altLang="ko-KR" dirty="0"/>
              <a:t>Modo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788D364-1F82-4A8F-8186-F3644B6BE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136" y="1517368"/>
            <a:ext cx="3237126" cy="46805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76EA87-C19F-4787-8F7D-1B99873E6B49}"/>
              </a:ext>
            </a:extLst>
          </p:cNvPr>
          <p:cNvSpPr txBox="1"/>
          <p:nvPr/>
        </p:nvSpPr>
        <p:spPr>
          <a:xfrm>
            <a:off x="0" y="0"/>
            <a:ext cx="4839786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ko-KR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* .obj</a:t>
            </a:r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를 제외한 </a:t>
            </a:r>
            <a:r>
              <a:rPr lang="en-US" altLang="ko-KR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3D </a:t>
            </a:r>
            <a:r>
              <a:rPr lang="ko-KR" altLang="en-US" sz="12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모델은 해당 뷰어가 시스템에 설치되어 있어야 함</a:t>
            </a:r>
          </a:p>
        </p:txBody>
      </p:sp>
    </p:spTree>
    <p:extLst>
      <p:ext uri="{BB962C8B-B14F-4D97-AF65-F5344CB8AC3E}">
        <p14:creationId xmlns:p14="http://schemas.microsoft.com/office/powerpoint/2010/main" val="3724130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70877D5-CB78-4E58-AB86-5E0CF34D33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Terrain</a:t>
            </a:r>
            <a:r>
              <a:rPr lang="ko-KR" altLang="en-US" dirty="0"/>
              <a:t> 구성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D73F6EC6-EAC0-4ACB-89EB-A7F76767DE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857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F5A1F3-F7C0-4819-8FED-279EFBAB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Terrain </a:t>
            </a:r>
            <a:r>
              <a:rPr lang="ko-KR" altLang="en-US" dirty="0"/>
              <a:t>배치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B081BD-298A-417E-A074-E8D8EAD86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Position: (-256, 0, -256)</a:t>
            </a:r>
          </a:p>
          <a:p>
            <a:r>
              <a:rPr lang="en-US" altLang="ko-KR" dirty="0"/>
              <a:t>Rotation: (0, 0, 0)</a:t>
            </a:r>
          </a:p>
          <a:p>
            <a:r>
              <a:rPr lang="en-US" altLang="ko-KR" dirty="0"/>
              <a:t>Scale: (1, 1, 1)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3E00ABD-715A-4E57-AEA6-A4E349FC0393}"/>
              </a:ext>
            </a:extLst>
          </p:cNvPr>
          <p:cNvGrpSpPr/>
          <p:nvPr/>
        </p:nvGrpSpPr>
        <p:grpSpPr>
          <a:xfrm>
            <a:off x="5436096" y="116632"/>
            <a:ext cx="3600400" cy="2736304"/>
            <a:chOff x="5436096" y="1268760"/>
            <a:chExt cx="3600400" cy="273630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36AEAC7-96DE-4E29-8B90-CB07907E0B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163" t="6978" r="63922" b="68931"/>
            <a:stretch/>
          </p:blipFill>
          <p:spPr>
            <a:xfrm>
              <a:off x="5436096" y="1268760"/>
              <a:ext cx="3600400" cy="2736304"/>
            </a:xfrm>
            <a:prstGeom prst="rect">
              <a:avLst/>
            </a:prstGeom>
          </p:spPr>
        </p:pic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6B58640-FC11-4D4E-9751-8ECE5830C674}"/>
                </a:ext>
              </a:extLst>
            </p:cNvPr>
            <p:cNvSpPr/>
            <p:nvPr/>
          </p:nvSpPr>
          <p:spPr>
            <a:xfrm>
              <a:off x="5508104" y="1443788"/>
              <a:ext cx="531749" cy="168443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Trebuchet MS" panose="020B0603020202020204" pitchFamily="34" charset="0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E536FB11-FFAF-4F97-A443-E4C0F3FEC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2943696"/>
            <a:ext cx="8928992" cy="353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81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A95708-704C-42EF-80F9-FEC0707AA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Terrain </a:t>
            </a:r>
            <a:r>
              <a:rPr lang="ko-KR" altLang="en-US" dirty="0"/>
              <a:t>높낮이 조정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25B5BF-597C-4FEA-921B-2635AFBE4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‘Raise/Lower Terrain’ </a:t>
            </a:r>
            <a:r>
              <a:rPr lang="ko-KR" altLang="en-US" dirty="0"/>
              <a:t>모드</a:t>
            </a:r>
            <a:endParaRPr lang="en-US" altLang="ko-KR" dirty="0"/>
          </a:p>
          <a:p>
            <a:pPr lvl="1"/>
            <a:r>
              <a:rPr lang="en-US" altLang="ko-KR" dirty="0"/>
              <a:t>Terrain</a:t>
            </a:r>
            <a:r>
              <a:rPr lang="ko-KR" altLang="en-US" dirty="0"/>
              <a:t>의 </a:t>
            </a:r>
            <a:r>
              <a:rPr lang="en-US" altLang="ko-KR" dirty="0"/>
              <a:t>Inspector</a:t>
            </a:r>
            <a:r>
              <a:rPr lang="ko-KR" altLang="en-US" dirty="0"/>
              <a:t>에서 확인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Terrain</a:t>
            </a:r>
            <a:r>
              <a:rPr lang="ko-KR" altLang="en-US" dirty="0"/>
              <a:t> 드래그</a:t>
            </a:r>
            <a:endParaRPr lang="en-US" altLang="ko-KR" dirty="0"/>
          </a:p>
          <a:p>
            <a:pPr lvl="1"/>
            <a:r>
              <a:rPr lang="ko-KR" altLang="en-US" dirty="0"/>
              <a:t>지형이 올라옴</a:t>
            </a:r>
            <a:endParaRPr lang="en-US" altLang="ko-KR" dirty="0"/>
          </a:p>
          <a:p>
            <a:pPr lvl="2"/>
            <a:r>
              <a:rPr lang="ko-KR" altLang="en-US" dirty="0"/>
              <a:t>오래 누를수록 높이 올라옴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 err="1"/>
              <a:t>설정값</a:t>
            </a:r>
            <a:endParaRPr lang="en-US" altLang="ko-KR" dirty="0"/>
          </a:p>
          <a:p>
            <a:pPr lvl="1"/>
            <a:r>
              <a:rPr lang="en-US" altLang="ko-KR" dirty="0"/>
              <a:t>Brush Size</a:t>
            </a:r>
          </a:p>
          <a:p>
            <a:pPr lvl="2"/>
            <a:r>
              <a:rPr lang="ko-KR" altLang="en-US" dirty="0"/>
              <a:t>영향을 끼치는 범위</a:t>
            </a:r>
            <a:endParaRPr lang="en-US" altLang="ko-KR" dirty="0"/>
          </a:p>
          <a:p>
            <a:pPr lvl="1"/>
            <a:r>
              <a:rPr lang="en-US" altLang="ko-KR" dirty="0"/>
              <a:t>Opacity</a:t>
            </a:r>
          </a:p>
          <a:p>
            <a:pPr lvl="2"/>
            <a:r>
              <a:rPr lang="ko-KR" altLang="en-US" dirty="0"/>
              <a:t>누르는 효과의 강도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0FBB158-E2ED-45A0-B023-552289967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056" y="3913770"/>
            <a:ext cx="3960440" cy="24894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56BFA4D-0C47-4A26-ACA4-9DDF84FED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56" y="1246603"/>
            <a:ext cx="3950339" cy="2550497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BBBE35B-517D-49C4-B9D0-DD0F572A49B7}"/>
              </a:ext>
            </a:extLst>
          </p:cNvPr>
          <p:cNvSpPr/>
          <p:nvPr/>
        </p:nvSpPr>
        <p:spPr>
          <a:xfrm>
            <a:off x="6718852" y="1439186"/>
            <a:ext cx="254442" cy="166977"/>
          </a:xfrm>
          <a:prstGeom prst="roundRect">
            <a:avLst/>
          </a:prstGeom>
          <a:noFill/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772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C363B3-E971-4B47-BFAD-BE89E554B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Terrain </a:t>
            </a:r>
            <a:r>
              <a:rPr lang="ko-KR" altLang="en-US" dirty="0"/>
              <a:t>생성 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D5A9D1-BC6F-4984-A736-E821E8275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3"/>
            <a:endParaRPr lang="en-US" altLang="ko-KR" dirty="0"/>
          </a:p>
          <a:p>
            <a:r>
              <a:rPr lang="ko-KR" altLang="en-US" dirty="0"/>
              <a:t>높이를 낮추려면</a:t>
            </a:r>
            <a:endParaRPr lang="en-US" altLang="ko-KR" dirty="0"/>
          </a:p>
          <a:p>
            <a:pPr lvl="1"/>
            <a:r>
              <a:rPr lang="en-US" altLang="ko-KR" dirty="0"/>
              <a:t>Shift + </a:t>
            </a:r>
            <a:r>
              <a:rPr lang="ko-KR" altLang="en-US" dirty="0"/>
              <a:t>드래그</a:t>
            </a:r>
            <a:endParaRPr lang="en-US" altLang="ko-KR" dirty="0"/>
          </a:p>
          <a:p>
            <a:pPr lvl="2"/>
            <a:r>
              <a:rPr lang="ko-KR" altLang="en-US" dirty="0"/>
              <a:t>바닥면보다 내려가지는 않음</a:t>
            </a:r>
            <a:endParaRPr lang="en-US" altLang="ko-KR" dirty="0"/>
          </a:p>
          <a:p>
            <a:pPr lvl="2"/>
            <a:r>
              <a:rPr lang="ko-KR" altLang="en-US" dirty="0"/>
              <a:t>강</a:t>
            </a:r>
            <a:r>
              <a:rPr lang="en-US" altLang="ko-KR" dirty="0"/>
              <a:t>/</a:t>
            </a:r>
            <a:r>
              <a:rPr lang="ko-KR" altLang="en-US" dirty="0"/>
              <a:t>계곡같은 지형은 우선 </a:t>
            </a:r>
            <a:r>
              <a:rPr lang="en-US" altLang="ko-KR" dirty="0"/>
              <a:t>Terrain</a:t>
            </a:r>
            <a:r>
              <a:rPr lang="ko-KR" altLang="en-US" dirty="0"/>
              <a:t>을 전체적으로 높인 후 일부 영역을 낮춰서 제작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EA836ED-EF1A-4461-A90D-C08FF2D71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45" y="1268760"/>
            <a:ext cx="7056784" cy="317555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54667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  <a:scene3d>
          <a:camera prst="orthographicFront"/>
          <a:lightRig rig="threePt" dir="t"/>
        </a:scene3d>
        <a:sp3d>
          <a:bevelT/>
        </a:sp3d>
      </a:spPr>
      <a:bodyPr rtlCol="0" anchor="ctr"/>
      <a:lstStyle>
        <a:defPPr algn="ctr">
          <a:defRPr dirty="0" smtClean="0"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 anchorCtr="0">
        <a:spAutoFit/>
      </a:bodyPr>
      <a:lstStyle>
        <a:defPPr algn="ctr">
          <a:defRPr sz="1200" b="1" dirty="0" smtClean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rebuchet MS" panose="020B0603020202020204" pitchFamily="34" charset="0"/>
            <a:ea typeface="맑은 고딕" panose="020B050302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87957</TotalTime>
  <Words>967</Words>
  <Application>Microsoft Office PowerPoint</Application>
  <PresentationFormat>화면 슬라이드 쇼(4:3)</PresentationFormat>
  <Paragraphs>267</Paragraphs>
  <Slides>43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51" baseType="lpstr">
      <vt:lpstr>Trebuchet MS</vt:lpstr>
      <vt:lpstr>굴림</vt:lpstr>
      <vt:lpstr>맑은 고딕</vt:lpstr>
      <vt:lpstr>Tahoma</vt:lpstr>
      <vt:lpstr>Arial</vt:lpstr>
      <vt:lpstr>Wingdings</vt:lpstr>
      <vt:lpstr>Verdana</vt:lpstr>
      <vt:lpstr>Office 테마</vt:lpstr>
      <vt:lpstr>3차원 다트 게임</vt:lpstr>
      <vt:lpstr>목차</vt:lpstr>
      <vt:lpstr>게임의 목표</vt:lpstr>
      <vt:lpstr>무엇이 필요한가?</vt:lpstr>
      <vt:lpstr>리소스 등록</vt:lpstr>
      <vt:lpstr>Terrain 구성</vt:lpstr>
      <vt:lpstr>Terrain 배치</vt:lpstr>
      <vt:lpstr>Terrain 높낮이 조정</vt:lpstr>
      <vt:lpstr>Terrain 생성 예</vt:lpstr>
      <vt:lpstr>실제 사용할 Terrain 제작</vt:lpstr>
      <vt:lpstr>Terrain 디테일 준비</vt:lpstr>
      <vt:lpstr>Terrain에 풀 재질 입히기</vt:lpstr>
      <vt:lpstr>Terrain 중간 결과 #1</vt:lpstr>
      <vt:lpstr>Terrain에 바위 재질 입히기</vt:lpstr>
      <vt:lpstr>Terrain 중간 결과 #2</vt:lpstr>
      <vt:lpstr>카메라 위치 조절하기</vt:lpstr>
      <vt:lpstr>지면에 나무 심기</vt:lpstr>
      <vt:lpstr>[Place Trees] Brush 설정 옵션</vt:lpstr>
      <vt:lpstr>Terrain 중간 결과 #3</vt:lpstr>
      <vt:lpstr>밤송이 날리기</vt:lpstr>
      <vt:lpstr>과녁 배치</vt:lpstr>
      <vt:lpstr>과녁 배치 결과</vt:lpstr>
      <vt:lpstr>밤송이 배치</vt:lpstr>
      <vt:lpstr>밤송이 배치 결과</vt:lpstr>
      <vt:lpstr>BamsongiCtrl.cs</vt:lpstr>
      <vt:lpstr>밤송이 발사 프로토타입</vt:lpstr>
      <vt:lpstr>밤송이를 과녁에 고정</vt:lpstr>
      <vt:lpstr>파티클을 사용해서 충돌 효과 표현</vt:lpstr>
      <vt:lpstr>파티클 효과 중간 결과 #1</vt:lpstr>
      <vt:lpstr>파티클 효과 세부 조정(1/2)</vt:lpstr>
      <vt:lpstr>파티클 효과 세부 조정(2/2)</vt:lpstr>
      <vt:lpstr>BamsongiCtrl.cs 수정</vt:lpstr>
      <vt:lpstr>밤송이 Prefab 생성 및 스크립트 작성</vt:lpstr>
      <vt:lpstr>클릭 지점을 기준으로 밤송이 날리기</vt:lpstr>
      <vt:lpstr>월드좌표계 vs. 스크린좌표계</vt:lpstr>
      <vt:lpstr>BamsongiGenerator.cs 수정</vt:lpstr>
      <vt:lpstr>클릭 기반 밤송이 발사 결과</vt:lpstr>
      <vt:lpstr>BamsongiCtrl.cs 수정</vt:lpstr>
      <vt:lpstr>과제 #8: 무작위 난이도 설정 및 점수 계산</vt:lpstr>
      <vt:lpstr>과제 #8: 무작위 난이도 설정 및 점수 계산</vt:lpstr>
      <vt:lpstr>과제 #8: 무작위 난이도 설정 및 점수 계산</vt:lpstr>
      <vt:lpstr>과제 완성 결과</vt:lpstr>
      <vt:lpstr>PowerPoint 프레젠테이션</vt:lpstr>
    </vt:vector>
  </TitlesOfParts>
  <Company>KUCG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Neary Kam</dc:creator>
  <cp:lastModifiedBy>airjung</cp:lastModifiedBy>
  <cp:revision>4038</cp:revision>
  <cp:lastPrinted>2015-07-22T04:24:45Z</cp:lastPrinted>
  <dcterms:created xsi:type="dcterms:W3CDTF">2009-01-13T03:03:42Z</dcterms:created>
  <dcterms:modified xsi:type="dcterms:W3CDTF">2020-11-05T03:39:14Z</dcterms:modified>
</cp:coreProperties>
</file>

<file path=docProps/thumbnail.jpeg>
</file>